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8371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5837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7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7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7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7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7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7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7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8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8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8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8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38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</p:grpSp>
        <p:grpSp>
          <p:nvGrpSpPr>
            <p:cNvPr id="58385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58386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87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88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89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0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1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2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3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4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5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6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7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8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399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0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1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2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3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4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5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6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7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8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09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0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1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2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3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4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5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6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7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8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19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0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1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2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3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4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5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6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7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8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29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0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1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2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3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4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5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6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7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8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39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0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1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2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3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4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5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6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7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8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49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450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1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2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3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4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5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6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7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8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59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0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1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2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3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4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5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6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7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8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69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0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1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2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3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4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5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6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7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8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79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0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1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2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3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4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5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6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7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8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89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0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1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2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3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4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5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6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7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8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499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00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01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02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03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04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05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06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07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08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09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10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11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12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13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14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15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16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8517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18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19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8520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</p:grpSp>
      </p:grpSp>
      <p:sp>
        <p:nvSpPr>
          <p:cNvPr id="58521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s-ES_tradnl" altLang="es-ES_tradnl" noProof="0" smtClean="0"/>
              <a:t>Haga clic para modificar el estilo de título del patrón</a:t>
            </a:r>
          </a:p>
        </p:txBody>
      </p:sp>
      <p:sp>
        <p:nvSpPr>
          <p:cNvPr id="58522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s-ES_tradnl" altLang="es-ES_tradnl" noProof="0" smtClean="0"/>
              <a:t>Haga clic para modificar el estilo de subtítulo del patrón</a:t>
            </a:r>
          </a:p>
        </p:txBody>
      </p:sp>
      <p:sp>
        <p:nvSpPr>
          <p:cNvPr id="58523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s-ES_tradnl" altLang="es-ES_tradnl"/>
          </a:p>
        </p:txBody>
      </p:sp>
      <p:sp>
        <p:nvSpPr>
          <p:cNvPr id="58524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s-ES_tradnl" altLang="es-ES_tradnl"/>
          </a:p>
        </p:txBody>
      </p:sp>
      <p:sp>
        <p:nvSpPr>
          <p:cNvPr id="58525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63E8B3B6-56E7-450A-A4C2-2C10F5C614F2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0A894-C68D-4F94-991A-16B4D0D577F9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2036348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1B281-7937-4A75-AA84-E2A074726617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64036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218E8-A028-4DB3-9E24-7259B25E0C46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417250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720C0-D2C4-4444-9245-C1E3FA29CA17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4045690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89674-D289-48FD-B2D1-8ACA72811738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59460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B36CE-9F1C-4112-99EC-4BD038FA3993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2548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18FB9-59FB-4797-9D10-7E6AE62A2924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200585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10129-DC3F-41B3-A6BF-0A0D25C8349A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083199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9298A-8E5A-4F15-BE09-2C59854276E8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419516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40E8A-AADF-44ED-9BA8-2FC67C020CA4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195149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7347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57348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49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0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1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2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3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4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5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6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7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8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59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360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</p:grpSp>
        <p:grpSp>
          <p:nvGrpSpPr>
            <p:cNvPr id="57361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57362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63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64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65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66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67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68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69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0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1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2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3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4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5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6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7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8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79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0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1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2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3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4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5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6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7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8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89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0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1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2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3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4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5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6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7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8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399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0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1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2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3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4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5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6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7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8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09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0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1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2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3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4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5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6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7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8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19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0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1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2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3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4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5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26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7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8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29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0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1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2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3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4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5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6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7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8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39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0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1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2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3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4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5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6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7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8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49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0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1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2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3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4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5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6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7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8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59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0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1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2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3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4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5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6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7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8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69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0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1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2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3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4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5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6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7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8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79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80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81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82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83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84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85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86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87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88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89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90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91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92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57493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94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95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57496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_tradnl"/>
              </a:p>
            </p:txBody>
          </p:sp>
        </p:grpSp>
      </p:grpSp>
      <p:sp>
        <p:nvSpPr>
          <p:cNvPr id="57497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 smtClean="0"/>
              <a:t>Haga clic para modificar el estilo de título del patrón</a:t>
            </a:r>
            <a:endParaRPr lang="es-ES_tradnl" altLang="es-ES_tradnl" smtClean="0"/>
          </a:p>
        </p:txBody>
      </p:sp>
      <p:sp>
        <p:nvSpPr>
          <p:cNvPr id="57499" name="Rectangle 1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endParaRPr lang="es-ES_tradnl" altLang="es-ES_tradnl"/>
          </a:p>
        </p:txBody>
      </p:sp>
      <p:sp>
        <p:nvSpPr>
          <p:cNvPr id="57500" name="Rectangle 1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endParaRPr lang="es-ES_tradnl" altLang="es-ES_tradnl"/>
          </a:p>
        </p:txBody>
      </p:sp>
      <p:sp>
        <p:nvSpPr>
          <p:cNvPr id="57501" name="Rectangle 1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fld id="{B17EB625-FE8B-4205-92D7-55FCE8138B26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  <p:sp>
        <p:nvSpPr>
          <p:cNvPr id="57504" name="Rectangle 160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 smtClean="0"/>
              <a:t>Haga clic para modificar el estilo de texto del patrón</a:t>
            </a:r>
          </a:p>
          <a:p>
            <a:pPr lvl="1"/>
            <a:r>
              <a:rPr lang="es-ES_tradnl" altLang="es-ES_tradnl" smtClean="0"/>
              <a:t>Segundo nivel</a:t>
            </a:r>
          </a:p>
          <a:p>
            <a:pPr lvl="2"/>
            <a:r>
              <a:rPr lang="es-ES_tradnl" altLang="es-ES_tradnl" smtClean="0"/>
              <a:t>Tercer nivel</a:t>
            </a:r>
          </a:p>
          <a:p>
            <a:pPr lvl="3"/>
            <a:r>
              <a:rPr lang="es-ES_tradnl" altLang="es-ES_tradnl" smtClean="0"/>
              <a:t>Cuarto nivel</a:t>
            </a:r>
          </a:p>
          <a:p>
            <a:pPr lvl="4"/>
            <a:r>
              <a:rPr lang="es-ES_tradnl" altLang="es-ES_tradnl" smtClean="0"/>
              <a:t>Quinto nivel</a:t>
            </a:r>
            <a:endParaRPr lang="es-ES_tradnl" altLang="es-ES_tradnl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_tradnl" dirty="0" smtClean="0"/>
              <a:t>El grupo itálico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7092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Península itálica</a:t>
            </a:r>
          </a:p>
          <a:p>
            <a:r>
              <a:rPr lang="es-ES_tradnl" dirty="0" smtClean="0"/>
              <a:t>1º testimonios escritos: siglos VII-VI a. C</a:t>
            </a:r>
          </a:p>
          <a:p>
            <a:pPr lvl="1"/>
            <a:r>
              <a:rPr lang="es-ES_tradnl" dirty="0" smtClean="0"/>
              <a:t>Muestran:</a:t>
            </a:r>
          </a:p>
          <a:p>
            <a:pPr lvl="2"/>
            <a:r>
              <a:rPr lang="es-ES_tradnl" dirty="0" smtClean="0"/>
              <a:t>Existían lenguas indoeuropeas junto a otras que no lo eran</a:t>
            </a:r>
          </a:p>
          <a:p>
            <a:r>
              <a:rPr lang="es-ES_tradnl" dirty="0" smtClean="0"/>
              <a:t>Entrada: segundo milenio a. C.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3530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Etapas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Alrededor de 1500 a. C.</a:t>
            </a:r>
          </a:p>
          <a:p>
            <a:pPr lvl="1"/>
            <a:r>
              <a:rPr lang="es-ES_tradnl" dirty="0" smtClean="0"/>
              <a:t>Asentó en zonas </a:t>
            </a:r>
            <a:r>
              <a:rPr lang="es-ES_tradnl" dirty="0" err="1" smtClean="0"/>
              <a:t>pantanoas</a:t>
            </a:r>
            <a:r>
              <a:rPr lang="es-ES_tradnl" dirty="0" smtClean="0"/>
              <a:t> del valle del Po: cultura que origina grupo latino</a:t>
            </a:r>
          </a:p>
          <a:p>
            <a:pPr lvl="1"/>
            <a:r>
              <a:rPr lang="es-ES_tradnl" dirty="0" smtClean="0"/>
              <a:t>Se extendió    hacia el sur de la península</a:t>
            </a:r>
          </a:p>
          <a:p>
            <a:pPr lvl="1"/>
            <a:r>
              <a:rPr lang="es-ES_tradnl" dirty="0" smtClean="0"/>
              <a:t>De ahí: latín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76954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Hacia 1200 a. C</a:t>
            </a:r>
          </a:p>
          <a:p>
            <a:r>
              <a:rPr lang="es-ES_tradnl" dirty="0" smtClean="0"/>
              <a:t>Otra oleada</a:t>
            </a:r>
          </a:p>
          <a:p>
            <a:pPr lvl="1"/>
            <a:r>
              <a:rPr lang="es-ES_tradnl" dirty="0" smtClean="0"/>
              <a:t>Grupo de lenguas osco-umbras</a:t>
            </a:r>
          </a:p>
          <a:p>
            <a:pPr lvl="1"/>
            <a:r>
              <a:rPr lang="es-ES_tradnl" dirty="0" smtClean="0"/>
              <a:t>Ceden ante el latín</a:t>
            </a:r>
          </a:p>
          <a:p>
            <a:pPr lvl="2"/>
            <a:r>
              <a:rPr lang="es-ES_tradnl" dirty="0" smtClean="0"/>
              <a:t>Numerosas inscripciones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01245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Pag</a:t>
            </a:r>
            <a:r>
              <a:rPr lang="es-ES_tradnl" dirty="0" smtClean="0"/>
              <a:t>. 123</a:t>
            </a:r>
          </a:p>
          <a:p>
            <a:r>
              <a:rPr lang="es-ES_tradnl" dirty="0" smtClean="0"/>
              <a:t>2</a:t>
            </a:r>
          </a:p>
          <a:p>
            <a:r>
              <a:rPr lang="es-ES_tradnl" dirty="0" smtClean="0"/>
              <a:t>3</a:t>
            </a:r>
          </a:p>
          <a:p>
            <a:r>
              <a:rPr lang="es-ES_tradnl"/>
              <a:t>4</a:t>
            </a:r>
            <a:endParaRPr lang="es-ES_tradnl" smtClean="0"/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85522721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de diseño de brújula">
  <a:themeElements>
    <a:clrScheme name="Tema de Office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Tema de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ma de Office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brújula</Template>
  <TotalTime>6</TotalTime>
  <Words>92</Words>
  <Application>Microsoft Office PowerPoint</Application>
  <PresentationFormat>Presentación en pantalla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Plantilla de diseño de brújula</vt:lpstr>
      <vt:lpstr>El grupo itálico</vt:lpstr>
      <vt:lpstr>Presentación de PowerPoint</vt:lpstr>
      <vt:lpstr>Etapas </vt:lpstr>
      <vt:lpstr>Presentación de PowerPoint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grupo itálico</dc:title>
  <dc:creator>Maria</dc:creator>
  <cp:lastModifiedBy>Maria</cp:lastModifiedBy>
  <cp:revision>1</cp:revision>
  <cp:lastPrinted>1601-01-01T00:00:00Z</cp:lastPrinted>
  <dcterms:created xsi:type="dcterms:W3CDTF">2018-05-09T12:07:59Z</dcterms:created>
  <dcterms:modified xsi:type="dcterms:W3CDTF">2018-05-09T12:14:30Z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TC102037633082</vt:lpwstr>
  </property>
</Properties>
</file>