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80" r:id="rId24"/>
    <p:sldId id="281" r:id="rId25"/>
    <p:sldId id="282" r:id="rId26"/>
    <p:sldId id="283" r:id="rId27"/>
    <p:sldId id="284" r:id="rId28"/>
    <p:sldId id="279" r:id="rId29"/>
    <p:sldId id="285" r:id="rId30"/>
    <p:sldId id="286" r:id="rId31"/>
    <p:sldId id="278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6" r:id="rId41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32" name="31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9" name="38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39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40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42" name="41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56" name="55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5" name="64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6" name="65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7" name="66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Forma libre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5" name="14 Forma libre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3" name="12 Forma libre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6" name="15 Forma libre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7" name="16 Forma libre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8" name="17 Forma libre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9" name="18 Forma libre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0" name="19 Forma libre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1" name="20 Forma libre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2" name="21 Forma libre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3" name="22 Forma libre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4" name="23 Forma libre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5" name="24 Forma libre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6" name="25 Forma libre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27" name="26 Forma libre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7" name="6 Rectángulo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8 Rectángulo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9 Rectángulo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24 Rectángulo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6" name="15 Rectángulo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16 Rectángulo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17 Rectángulo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9" name="18 Rectángulo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19 Rectángulo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20 Rectángulo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Rectángulo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9" name="28 Rectángulo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29 Rectángulo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9" name="8 Conector recto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9 Grupo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14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15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16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1 Título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s-ES" smtClean="0"/>
              <a:t>Haga clic en el icono para agregar una imagen</a:t>
            </a:r>
            <a:endParaRPr kumimoji="0"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grpSp>
        <p:nvGrpSpPr>
          <p:cNvPr id="14" name="13 Grupo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10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11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12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17 Grupo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18 Conector recto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19 Conector recto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20 Conector recto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es-ES_tradn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11 Rectángulo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14 Rectángulo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15 Rectángulo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7" name="16 Rectángulo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E8D752CE-DB1D-4338-92A9-1926715A490C}" type="datetimeFigureOut">
              <a:rPr lang="es-ES_tradnl" smtClean="0"/>
              <a:t>16/03/2018</a:t>
            </a:fld>
            <a:endParaRPr lang="es-ES_tradn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es-ES_tradnl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DDBC82DA-FF7F-40D7-8FF1-39CBAB9FE4B3}" type="slidenum">
              <a:rPr lang="es-ES_tradnl" smtClean="0"/>
              <a:t>‹Nº›</a:t>
            </a:fld>
            <a:endParaRPr lang="es-ES_trad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_tradnl" dirty="0" smtClean="0"/>
              <a:t>Las guerras civiles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_tradnl" dirty="0" smtClean="0"/>
              <a:t>De la República al Imperio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94645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4810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99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Primer triunvirato (60-53 a. C.)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60 a. C.</a:t>
            </a:r>
          </a:p>
          <a:p>
            <a:r>
              <a:rPr lang="es-ES_tradnl" dirty="0" smtClean="0"/>
              <a:t>Tres generales alianza política </a:t>
            </a:r>
          </a:p>
          <a:p>
            <a:pPr lvl="1"/>
            <a:r>
              <a:rPr lang="es-ES_tradnl" dirty="0" smtClean="0"/>
              <a:t>Pompeyo</a:t>
            </a:r>
          </a:p>
          <a:p>
            <a:pPr lvl="1"/>
            <a:r>
              <a:rPr lang="es-ES_tradnl" dirty="0" smtClean="0"/>
              <a:t>Julio César</a:t>
            </a:r>
          </a:p>
          <a:p>
            <a:pPr lvl="1"/>
            <a:r>
              <a:rPr lang="es-ES_tradnl" dirty="0" smtClean="0"/>
              <a:t>Craso</a:t>
            </a:r>
          </a:p>
          <a:p>
            <a:r>
              <a:rPr lang="es-ES_tradnl" dirty="0" smtClean="0"/>
              <a:t>Por el poder hasta dos enfrentado se unen</a:t>
            </a:r>
          </a:p>
          <a:p>
            <a:pPr lvl="1"/>
            <a:r>
              <a:rPr lang="es-ES_tradnl" dirty="0" smtClean="0"/>
              <a:t>Pompeyo y Craso enfrentados pero unió Cesar</a:t>
            </a:r>
          </a:p>
        </p:txBody>
      </p:sp>
    </p:spTree>
    <p:extLst>
      <p:ext uri="{BB962C8B-B14F-4D97-AF65-F5344CB8AC3E}">
        <p14:creationId xmlns:p14="http://schemas.microsoft.com/office/powerpoint/2010/main" val="2853470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¿Qué aportaba cada uno?</a:t>
            </a:r>
          </a:p>
          <a:p>
            <a:pPr lvl="1"/>
            <a:r>
              <a:rPr lang="es-ES_tradnl" dirty="0" smtClean="0"/>
              <a:t>Pompeyo:  apoyo de antiguos veteranos</a:t>
            </a:r>
          </a:p>
          <a:p>
            <a:pPr lvl="1"/>
            <a:r>
              <a:rPr lang="es-ES_tradnl" dirty="0" smtClean="0"/>
              <a:t>Craso: su fortuna e influencia en círculos senatoriales.</a:t>
            </a:r>
          </a:p>
          <a:p>
            <a:pPr lvl="1"/>
            <a:r>
              <a:rPr lang="es-ES_tradnl" dirty="0" smtClean="0"/>
              <a:t>César: su carácter y ser cónsul.</a:t>
            </a:r>
          </a:p>
          <a:p>
            <a:r>
              <a:rPr lang="es-ES_tradnl" dirty="0" smtClean="0"/>
              <a:t>Aprobaron ley agraria:  instalar a los veteranos de Pompeyo en tierras de Italia.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29159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Como curiosidad:</a:t>
            </a:r>
          </a:p>
          <a:p>
            <a:r>
              <a:rPr lang="es-ES_tradnl" dirty="0" smtClean="0"/>
              <a:t>César propone la ley ante la asamblea directamente</a:t>
            </a:r>
          </a:p>
          <a:p>
            <a:r>
              <a:rPr lang="es-ES_tradnl" dirty="0" smtClean="0"/>
              <a:t>No pasa por la Curia: oposición senadores</a:t>
            </a:r>
          </a:p>
          <a:p>
            <a:r>
              <a:rPr lang="es-ES_tradnl" dirty="0" smtClean="0"/>
              <a:t>Día de la votación: partidarios de Pompeyo entran en el foro y lo limpian de enemigos de la reforma.</a:t>
            </a:r>
          </a:p>
          <a:p>
            <a:r>
              <a:rPr lang="es-ES_tradnl" dirty="0" smtClean="0"/>
              <a:t>Le rompen el cetro al cónsul </a:t>
            </a:r>
            <a:r>
              <a:rPr lang="es-ES_tradnl" dirty="0" err="1" smtClean="0"/>
              <a:t>Bíbelo</a:t>
            </a:r>
            <a:r>
              <a:rPr lang="es-ES_tradnl" dirty="0" smtClean="0"/>
              <a:t> y le tiran un cubo de excrementos a la cabeza.</a:t>
            </a:r>
          </a:p>
          <a:p>
            <a:pPr lvl="1"/>
            <a:r>
              <a:rPr lang="es-ES_tradnl" dirty="0" smtClean="0"/>
              <a:t>No volvió a salir </a:t>
            </a:r>
            <a:r>
              <a:rPr lang="es-ES_tradnl" smtClean="0"/>
              <a:t>de casa.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66670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César consigue presentarse cónsul in </a:t>
            </a:r>
            <a:r>
              <a:rPr lang="es-ES_tradnl" dirty="0" err="1" smtClean="0"/>
              <a:t>absentia</a:t>
            </a:r>
            <a:endParaRPr lang="es-ES_tradnl" dirty="0" smtClean="0"/>
          </a:p>
          <a:p>
            <a:pPr lvl="1"/>
            <a:r>
              <a:rPr lang="es-ES_tradnl" dirty="0" smtClean="0"/>
              <a:t>Conservar la inmunidad</a:t>
            </a:r>
          </a:p>
          <a:p>
            <a:pPr lvl="1"/>
            <a:r>
              <a:rPr lang="es-ES_tradnl" dirty="0" smtClean="0"/>
              <a:t>Evadir justicia</a:t>
            </a:r>
          </a:p>
          <a:p>
            <a:pPr lvl="1"/>
            <a:r>
              <a:rPr lang="es-ES_tradnl" dirty="0" smtClean="0"/>
              <a:t>En contra de la ley</a:t>
            </a:r>
          </a:p>
          <a:p>
            <a:r>
              <a:rPr lang="es-ES_tradnl" dirty="0" smtClean="0"/>
              <a:t>Pompeyo se fue alejando de César</a:t>
            </a:r>
          </a:p>
          <a:p>
            <a:pPr lvl="1"/>
            <a:r>
              <a:rPr lang="es-ES_tradnl" dirty="0" smtClean="0"/>
              <a:t>Muerte de hija de César y esposa de Pompeyo</a:t>
            </a:r>
          </a:p>
          <a:p>
            <a:pPr lvl="1"/>
            <a:r>
              <a:rPr lang="es-ES_tradnl" dirty="0" smtClean="0"/>
              <a:t>Muerte de Craso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116549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404664"/>
            <a:ext cx="7772400" cy="1188744"/>
          </a:xfrm>
        </p:spPr>
        <p:txBody>
          <a:bodyPr/>
          <a:lstStyle/>
          <a:p>
            <a:r>
              <a:rPr lang="es-ES_tradnl" dirty="0" smtClean="0"/>
              <a:t>Segunda guerra civil y dictadura de César (49-44ª.c)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endParaRPr lang="es-ES_tradnl" dirty="0" smtClean="0"/>
          </a:p>
          <a:p>
            <a:pPr>
              <a:buFontTx/>
              <a:buChar char="-"/>
            </a:pPr>
            <a:r>
              <a:rPr lang="es-ES_tradnl" dirty="0" smtClean="0"/>
              <a:t>Conquista de la Galia por Julio César</a:t>
            </a:r>
          </a:p>
          <a:p>
            <a:pPr>
              <a:buFontTx/>
              <a:buChar char="-"/>
            </a:pPr>
            <a:r>
              <a:rPr lang="es-ES_tradnl" dirty="0" smtClean="0"/>
              <a:t>Gran popularidad y mucho poder.</a:t>
            </a:r>
          </a:p>
          <a:p>
            <a:pPr>
              <a:buFontTx/>
              <a:buChar char="-"/>
            </a:pPr>
            <a:r>
              <a:rPr lang="es-ES_tradnl" dirty="0" smtClean="0"/>
              <a:t>Senado teme que consiga poder absoluto</a:t>
            </a:r>
          </a:p>
          <a:p>
            <a:pPr>
              <a:buFontTx/>
              <a:buChar char="-"/>
            </a:pPr>
            <a:r>
              <a:rPr lang="es-ES_tradnl" dirty="0" smtClean="0"/>
              <a:t>Solución: elige a Pompeyo como único cónsul.</a:t>
            </a:r>
          </a:p>
          <a:p>
            <a:pPr>
              <a:buFontTx/>
              <a:buChar char="-"/>
            </a:pPr>
            <a:r>
              <a:rPr lang="es-ES_tradnl" dirty="0" smtClean="0"/>
              <a:t>Guerra entre César y Pompeyo</a:t>
            </a:r>
          </a:p>
          <a:p>
            <a:pPr>
              <a:buFontTx/>
              <a:buChar char="-"/>
            </a:pPr>
            <a:r>
              <a:rPr lang="es-ES_tradnl" dirty="0" smtClean="0"/>
              <a:t>Se atrevió a cruzar el </a:t>
            </a:r>
            <a:r>
              <a:rPr lang="es-ES_tradnl" dirty="0" err="1" smtClean="0"/>
              <a:t>rubicón</a:t>
            </a:r>
            <a:r>
              <a:rPr lang="es-ES_tradnl" dirty="0" smtClean="0"/>
              <a:t>:  alea </a:t>
            </a:r>
            <a:r>
              <a:rPr lang="es-ES_tradnl" dirty="0" err="1" smtClean="0"/>
              <a:t>iacta</a:t>
            </a:r>
            <a:r>
              <a:rPr lang="es-ES_tradnl" dirty="0" smtClean="0"/>
              <a:t> </a:t>
            </a:r>
            <a:r>
              <a:rPr lang="es-ES_tradnl" dirty="0" err="1" smtClean="0"/>
              <a:t>est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44365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_tradnl" dirty="0" smtClean="0"/>
          </a:p>
          <a:p>
            <a:r>
              <a:rPr lang="es-ES_tradnl" dirty="0" smtClean="0"/>
              <a:t>Pompeyo pierde y es asesinado en Egipto.</a:t>
            </a:r>
          </a:p>
          <a:p>
            <a:r>
              <a:rPr lang="es-ES_tradnl" dirty="0" smtClean="0"/>
              <a:t>Julio César único vencedor</a:t>
            </a:r>
          </a:p>
          <a:p>
            <a:r>
              <a:rPr lang="es-ES_tradnl" dirty="0" smtClean="0"/>
              <a:t>Nombrado por el Senado dictador vitalicio</a:t>
            </a:r>
          </a:p>
          <a:p>
            <a:r>
              <a:rPr lang="es-ES_tradnl" dirty="0" smtClean="0"/>
              <a:t>Gobierno unipersonal</a:t>
            </a:r>
          </a:p>
          <a:p>
            <a:r>
              <a:rPr lang="es-ES_tradnl" dirty="0" smtClean="0"/>
              <a:t>15 de marzo del 44 a.C. (idus de marzo): asesinado por los partidarios de la República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896005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703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725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72822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Primera guerra civil (88-81 a.C.)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Mario contra </a:t>
            </a:r>
            <a:r>
              <a:rPr lang="es-ES_tradnl" dirty="0" err="1" smtClean="0"/>
              <a:t>Sila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Mario del bando popular</a:t>
            </a:r>
          </a:p>
          <a:p>
            <a:pPr lvl="1"/>
            <a:r>
              <a:rPr lang="es-ES_tradnl" dirty="0" err="1" smtClean="0"/>
              <a:t>Sila</a:t>
            </a:r>
            <a:r>
              <a:rPr lang="es-ES_tradnl" dirty="0" smtClean="0"/>
              <a:t> bando aristocrático.</a:t>
            </a:r>
          </a:p>
          <a:p>
            <a:r>
              <a:rPr lang="es-ES_tradnl" dirty="0" smtClean="0"/>
              <a:t>Victoria:  </a:t>
            </a:r>
            <a:r>
              <a:rPr lang="es-ES_tradnl" dirty="0" err="1" smtClean="0"/>
              <a:t>Sila</a:t>
            </a:r>
            <a:r>
              <a:rPr lang="es-ES_tradnl" dirty="0" smtClean="0"/>
              <a:t> impone dictadura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19467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911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3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2798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¿Qué pasó después?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Marco Antonio:</a:t>
            </a:r>
          </a:p>
          <a:p>
            <a:r>
              <a:rPr lang="es-ES_tradnl" dirty="0" smtClean="0"/>
              <a:t>Considerado por César como uno de los más capacitados y leal colaborador</a:t>
            </a:r>
          </a:p>
          <a:p>
            <a:r>
              <a:rPr lang="es-ES_tradnl" dirty="0" smtClean="0"/>
              <a:t>Gran soldado</a:t>
            </a:r>
          </a:p>
          <a:p>
            <a:r>
              <a:rPr lang="es-ES_tradnl" dirty="0" smtClean="0"/>
              <a:t>Junto con el Senado decidía solución de compromiso:</a:t>
            </a:r>
          </a:p>
          <a:p>
            <a:pPr lvl="1"/>
            <a:r>
              <a:rPr lang="es-ES_tradnl" dirty="0" smtClean="0"/>
              <a:t>Amnistía general para conjurados</a:t>
            </a:r>
          </a:p>
          <a:p>
            <a:r>
              <a:rPr lang="es-ES_tradnl" dirty="0" smtClean="0"/>
              <a:t>Abolición  de la dictadura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82783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Reparto de las provincias:</a:t>
            </a:r>
          </a:p>
          <a:p>
            <a:r>
              <a:rPr lang="es-ES_tradnl" dirty="0" err="1" smtClean="0"/>
              <a:t>Lépido</a:t>
            </a:r>
            <a:r>
              <a:rPr lang="es-ES_tradnl" dirty="0" smtClean="0"/>
              <a:t>: </a:t>
            </a:r>
            <a:r>
              <a:rPr lang="es-ES_tradnl" dirty="0" err="1" smtClean="0"/>
              <a:t>Galias</a:t>
            </a:r>
            <a:r>
              <a:rPr lang="es-ES_tradnl" dirty="0" smtClean="0"/>
              <a:t> y España</a:t>
            </a:r>
          </a:p>
          <a:p>
            <a:r>
              <a:rPr lang="es-ES_tradnl" dirty="0" smtClean="0"/>
              <a:t>Décimo Bruto (uno de los asesinos de César): Galia Cisalpina.</a:t>
            </a:r>
          </a:p>
          <a:p>
            <a:r>
              <a:rPr lang="es-ES_tradnl" dirty="0" smtClean="0"/>
              <a:t>Antonio y </a:t>
            </a:r>
            <a:r>
              <a:rPr lang="es-ES_tradnl" dirty="0" err="1" smtClean="0"/>
              <a:t>Dolabella</a:t>
            </a:r>
            <a:r>
              <a:rPr lang="es-ES_tradnl" dirty="0" smtClean="0"/>
              <a:t> (cónsules): Macedonia y Siria.</a:t>
            </a:r>
          </a:p>
          <a:p>
            <a:r>
              <a:rPr lang="es-ES_tradnl" dirty="0" smtClean="0"/>
              <a:t>Pero Antonio en realidad buscaba conseguir más poder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86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Llega Octavio</a:t>
            </a:r>
          </a:p>
          <a:p>
            <a:pPr lvl="1"/>
            <a:r>
              <a:rPr lang="es-ES_tradnl" dirty="0" smtClean="0"/>
              <a:t>18 años</a:t>
            </a:r>
          </a:p>
          <a:p>
            <a:pPr lvl="1"/>
            <a:r>
              <a:rPr lang="es-ES_tradnl" dirty="0" smtClean="0"/>
              <a:t>Sobrino de Julio César</a:t>
            </a:r>
          </a:p>
          <a:p>
            <a:pPr lvl="1"/>
            <a:r>
              <a:rPr lang="es-ES_tradnl" dirty="0" smtClean="0"/>
              <a:t>Hijo adoptivo también</a:t>
            </a:r>
          </a:p>
          <a:p>
            <a:r>
              <a:rPr lang="es-ES_tradnl" dirty="0" smtClean="0"/>
              <a:t>Dispuesto a hacerse cargo de la herencia de César.</a:t>
            </a:r>
          </a:p>
          <a:p>
            <a:r>
              <a:rPr lang="es-ES_tradnl" dirty="0" smtClean="0"/>
              <a:t>Octavio pide apoyo a Antonio.</a:t>
            </a:r>
          </a:p>
          <a:p>
            <a:pPr lvl="1"/>
            <a:r>
              <a:rPr lang="es-ES_tradnl" dirty="0" smtClean="0"/>
              <a:t>Airada negativa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057890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Antonio </a:t>
            </a:r>
          </a:p>
          <a:p>
            <a:pPr lvl="1"/>
            <a:r>
              <a:rPr lang="es-ES_tradnl" dirty="0" smtClean="0"/>
              <a:t>se negó a darle la fortuna de César.</a:t>
            </a:r>
          </a:p>
          <a:p>
            <a:pPr lvl="1"/>
            <a:r>
              <a:rPr lang="es-ES_tradnl" dirty="0" smtClean="0"/>
              <a:t>Suspendió la legalidad de la adopción</a:t>
            </a:r>
          </a:p>
          <a:p>
            <a:r>
              <a:rPr lang="es-ES_tradnl" dirty="0" smtClean="0"/>
              <a:t>Octavio</a:t>
            </a:r>
          </a:p>
          <a:p>
            <a:pPr lvl="1"/>
            <a:r>
              <a:rPr lang="es-ES_tradnl" dirty="0" smtClean="0"/>
              <a:t>De su dinero pagó a los legados de su padre adoptivo</a:t>
            </a:r>
          </a:p>
          <a:p>
            <a:pPr lvl="1"/>
            <a:r>
              <a:rPr lang="es-ES_tradnl" dirty="0" smtClean="0"/>
              <a:t>Pagó los </a:t>
            </a:r>
            <a:r>
              <a:rPr lang="es-ES_tradnl" dirty="0" err="1" smtClean="0"/>
              <a:t>ludi</a:t>
            </a:r>
            <a:r>
              <a:rPr lang="es-ES_tradnl" dirty="0" smtClean="0"/>
              <a:t> </a:t>
            </a:r>
            <a:r>
              <a:rPr lang="es-ES_tradnl" dirty="0" err="1" smtClean="0"/>
              <a:t>victoriae</a:t>
            </a:r>
            <a:r>
              <a:rPr lang="es-ES_tradnl" dirty="0" smtClean="0"/>
              <a:t> </a:t>
            </a:r>
            <a:r>
              <a:rPr lang="es-ES_tradnl" dirty="0" err="1" smtClean="0"/>
              <a:t>Caesaris</a:t>
            </a:r>
            <a:r>
              <a:rPr lang="es-ES_tradnl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86711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acerca una nueva guerra civil</a:t>
            </a:r>
          </a:p>
          <a:p>
            <a:r>
              <a:rPr lang="es-ES_tradnl" dirty="0" smtClean="0"/>
              <a:t>Octavio reúne ejército privado de 3000 hombres.</a:t>
            </a:r>
          </a:p>
          <a:p>
            <a:r>
              <a:rPr lang="es-ES_tradnl" dirty="0" smtClean="0"/>
              <a:t>Antonio: una legión</a:t>
            </a:r>
          </a:p>
          <a:p>
            <a:r>
              <a:rPr lang="es-ES_tradnl" dirty="0" smtClean="0"/>
              <a:t>Ambos se dirigen a Roma</a:t>
            </a:r>
          </a:p>
          <a:p>
            <a:r>
              <a:rPr lang="es-ES_tradnl" dirty="0" smtClean="0"/>
              <a:t>Octavio se ve obligado a retirarse a Etruria.</a:t>
            </a:r>
          </a:p>
          <a:p>
            <a:pPr lvl="1"/>
            <a:r>
              <a:rPr lang="es-ES_tradnl" dirty="0" smtClean="0"/>
              <a:t>Nuevos reclutamientos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741213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Antonio ve como dos de sus legiones se pasan al lado de Octavio</a:t>
            </a:r>
          </a:p>
          <a:p>
            <a:r>
              <a:rPr lang="es-ES_tradnl" dirty="0" smtClean="0"/>
              <a:t>Bruto asesino de César toma Módena en el momento en que Antonio intenta cambiar provincia</a:t>
            </a:r>
          </a:p>
          <a:p>
            <a:r>
              <a:rPr lang="es-ES_tradnl" dirty="0" smtClean="0"/>
              <a:t>Antonio se dirige para asediarla</a:t>
            </a:r>
          </a:p>
          <a:p>
            <a:r>
              <a:rPr lang="es-ES_tradnl" dirty="0" smtClean="0"/>
              <a:t>Octavio se alía con el Senado </a:t>
            </a:r>
          </a:p>
          <a:p>
            <a:r>
              <a:rPr lang="es-ES_tradnl" dirty="0" smtClean="0"/>
              <a:t>Se le da el rango senatorial</a:t>
            </a:r>
          </a:p>
          <a:p>
            <a:r>
              <a:rPr lang="es-ES_tradnl" dirty="0" smtClean="0"/>
              <a:t>Acude a ayudar a Bruto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2526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Gana el Senado.</a:t>
            </a:r>
          </a:p>
          <a:p>
            <a:r>
              <a:rPr lang="es-ES_tradnl" dirty="0" smtClean="0"/>
              <a:t>Antonio escapa a la Galia para intentar alianza con </a:t>
            </a:r>
            <a:r>
              <a:rPr lang="es-ES_tradnl" dirty="0" err="1" smtClean="0"/>
              <a:t>Lépido</a:t>
            </a:r>
            <a:endParaRPr lang="es-ES_tradnl" dirty="0" smtClean="0"/>
          </a:p>
          <a:p>
            <a:r>
              <a:rPr lang="es-ES_tradnl" dirty="0" smtClean="0"/>
              <a:t>Bruto se queda con Macedonia.</a:t>
            </a:r>
          </a:p>
          <a:p>
            <a:r>
              <a:rPr lang="es-ES_tradnl" dirty="0" smtClean="0"/>
              <a:t>Octavio consigue el consulado con 20 años</a:t>
            </a:r>
            <a:endParaRPr lang="es-ES_tradnl" dirty="0"/>
          </a:p>
          <a:p>
            <a:pPr lvl="1"/>
            <a:r>
              <a:rPr lang="es-ES_tradnl" dirty="0" smtClean="0"/>
              <a:t>Le quedaban 22 años para la edad legal para el consulado</a:t>
            </a:r>
          </a:p>
          <a:p>
            <a:pPr lvl="1"/>
            <a:r>
              <a:rPr lang="es-ES_tradnl" dirty="0" smtClean="0"/>
              <a:t>Amenazó con marchar contra Roma</a:t>
            </a:r>
          </a:p>
        </p:txBody>
      </p:sp>
    </p:spTree>
    <p:extLst>
      <p:ext uri="{BB962C8B-B14F-4D97-AF65-F5344CB8AC3E}">
        <p14:creationId xmlns:p14="http://schemas.microsoft.com/office/powerpoint/2010/main" val="2311269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Siendo cónsul podía barrer  el obstáculo de Antonio para impedir la adopción</a:t>
            </a:r>
          </a:p>
          <a:p>
            <a:r>
              <a:rPr lang="es-ES_tradnl" dirty="0" smtClean="0"/>
              <a:t>Octavio pasa a llamarse C. </a:t>
            </a:r>
            <a:r>
              <a:rPr lang="es-ES_tradnl" dirty="0"/>
              <a:t> </a:t>
            </a:r>
            <a:r>
              <a:rPr lang="es-ES_tradnl" dirty="0" smtClean="0"/>
              <a:t>Julio  César</a:t>
            </a:r>
          </a:p>
          <a:p>
            <a:r>
              <a:rPr lang="es-ES_tradnl" dirty="0" smtClean="0"/>
              <a:t>Enemigos  lo llamarán Octaviano</a:t>
            </a:r>
          </a:p>
          <a:p>
            <a:r>
              <a:rPr lang="es-ES_tradnl" dirty="0" smtClean="0"/>
              <a:t>Logra declarar enemigos públicos a los asesinos de César</a:t>
            </a:r>
          </a:p>
          <a:p>
            <a:r>
              <a:rPr lang="es-ES_tradnl" dirty="0" smtClean="0"/>
              <a:t>Logra también declarar enemigos a Antonio y a </a:t>
            </a:r>
            <a:r>
              <a:rPr lang="es-ES_tradnl" dirty="0" err="1" smtClean="0"/>
              <a:t>Lépido</a:t>
            </a: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120068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Como ocurrió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Cónsul: </a:t>
            </a:r>
            <a:r>
              <a:rPr lang="es-ES_tradnl" dirty="0" err="1" smtClean="0"/>
              <a:t>Sila</a:t>
            </a:r>
            <a:endParaRPr lang="es-ES_tradnl" dirty="0" smtClean="0"/>
          </a:p>
          <a:p>
            <a:r>
              <a:rPr lang="es-ES_tradnl" dirty="0" err="1" smtClean="0"/>
              <a:t>Sila</a:t>
            </a:r>
            <a:r>
              <a:rPr lang="es-ES_tradnl" dirty="0" smtClean="0"/>
              <a:t> iba a ser puesto al frente de un ejército en Campania.</a:t>
            </a:r>
          </a:p>
          <a:p>
            <a:pPr lvl="1"/>
            <a:r>
              <a:rPr lang="es-ES_tradnl" dirty="0" smtClean="0"/>
              <a:t>Guerra contra </a:t>
            </a:r>
            <a:r>
              <a:rPr lang="es-ES_tradnl" dirty="0" err="1" smtClean="0"/>
              <a:t>Mitridates</a:t>
            </a:r>
            <a:endParaRPr lang="es-ES_tradnl" dirty="0" smtClean="0"/>
          </a:p>
          <a:p>
            <a:pPr lvl="1"/>
            <a:r>
              <a:rPr lang="es-ES_tradnl" dirty="0" smtClean="0"/>
              <a:t>lucrativa</a:t>
            </a:r>
          </a:p>
          <a:p>
            <a:r>
              <a:rPr lang="es-ES_tradnl" dirty="0" smtClean="0"/>
              <a:t>Mario convence tribuno Publio Sulpicio Rufo para que apruebe una ley que le de a Mario el mando de ese ejército.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9549100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Bruto y otro asesino </a:t>
            </a:r>
            <a:r>
              <a:rPr lang="es-ES_tradnl" dirty="0" err="1" smtClean="0"/>
              <a:t>Cassio</a:t>
            </a:r>
            <a:r>
              <a:rPr lang="es-ES_tradnl" dirty="0" smtClean="0"/>
              <a:t> ganan Oriente</a:t>
            </a:r>
          </a:p>
          <a:p>
            <a:r>
              <a:rPr lang="es-ES_tradnl" dirty="0" smtClean="0"/>
              <a:t>Occidente ejercito de César apoya a Antonio.</a:t>
            </a:r>
          </a:p>
          <a:p>
            <a:r>
              <a:rPr lang="es-ES_tradnl" dirty="0" smtClean="0"/>
              <a:t>Soldados de Bruto lo abandonan</a:t>
            </a:r>
          </a:p>
          <a:p>
            <a:r>
              <a:rPr lang="es-ES_tradnl" dirty="0" err="1" smtClean="0"/>
              <a:t>Lépido</a:t>
            </a:r>
            <a:r>
              <a:rPr lang="es-ES_tradnl" dirty="0" smtClean="0"/>
              <a:t> intenta mediar entre Octavio y Antonio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63870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Segundo triunvirato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43-38  a. C.</a:t>
            </a:r>
          </a:p>
          <a:p>
            <a:r>
              <a:rPr lang="es-ES_tradnl" dirty="0" smtClean="0"/>
              <a:t>Nueva crisis</a:t>
            </a:r>
          </a:p>
          <a:p>
            <a:r>
              <a:rPr lang="es-ES_tradnl" dirty="0" smtClean="0"/>
              <a:t>Formación segundo triunvirato</a:t>
            </a:r>
          </a:p>
          <a:p>
            <a:r>
              <a:rPr lang="es-ES_tradnl" dirty="0" smtClean="0"/>
              <a:t>Integrantes:</a:t>
            </a:r>
          </a:p>
          <a:p>
            <a:pPr lvl="1"/>
            <a:r>
              <a:rPr lang="es-ES_tradnl" dirty="0" smtClean="0"/>
              <a:t>Marco Antonio</a:t>
            </a:r>
          </a:p>
          <a:p>
            <a:pPr lvl="1"/>
            <a:r>
              <a:rPr lang="es-ES_tradnl" dirty="0" smtClean="0"/>
              <a:t>Octavio: heredero de Julio César</a:t>
            </a:r>
          </a:p>
          <a:p>
            <a:pPr lvl="1"/>
            <a:r>
              <a:rPr lang="es-ES_tradnl" dirty="0" err="1" smtClean="0"/>
              <a:t>Lépido</a:t>
            </a:r>
            <a:endParaRPr lang="es-ES_tradnl" dirty="0" smtClean="0"/>
          </a:p>
          <a:p>
            <a:pPr marL="6858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841979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Se reparten el territorio:</a:t>
            </a:r>
          </a:p>
          <a:p>
            <a:r>
              <a:rPr lang="es-ES_tradnl" dirty="0" smtClean="0"/>
              <a:t>Antonio : Cisalpina, Galia </a:t>
            </a:r>
            <a:r>
              <a:rPr lang="es-ES_tradnl" dirty="0" err="1" smtClean="0"/>
              <a:t>Comata</a:t>
            </a:r>
            <a:r>
              <a:rPr lang="es-ES_tradnl" dirty="0" smtClean="0"/>
              <a:t>, control de Italia.</a:t>
            </a:r>
          </a:p>
          <a:p>
            <a:r>
              <a:rPr lang="es-ES_tradnl" dirty="0" err="1" smtClean="0"/>
              <a:t>Lépido</a:t>
            </a:r>
            <a:r>
              <a:rPr lang="es-ES_tradnl" dirty="0" smtClean="0"/>
              <a:t>: </a:t>
            </a:r>
            <a:r>
              <a:rPr lang="es-ES_tradnl" dirty="0" err="1" smtClean="0"/>
              <a:t>Narbonse</a:t>
            </a:r>
            <a:r>
              <a:rPr lang="es-ES_tradnl" dirty="0" smtClean="0"/>
              <a:t> y España</a:t>
            </a:r>
          </a:p>
          <a:p>
            <a:r>
              <a:rPr lang="es-ES_tradnl" dirty="0" smtClean="0"/>
              <a:t>Octavio: África, Sicilia y Cerdeña</a:t>
            </a:r>
          </a:p>
          <a:p>
            <a:r>
              <a:rPr lang="es-ES_tradnl" dirty="0" smtClean="0"/>
              <a:t>Más de nombre que real.</a:t>
            </a:r>
          </a:p>
          <a:p>
            <a:pPr marL="68580" indent="0">
              <a:buNone/>
            </a:pP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5349426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dirty="0" smtClean="0"/>
              <a:t>También objetivo común:</a:t>
            </a:r>
          </a:p>
          <a:p>
            <a:pPr lvl="1"/>
            <a:r>
              <a:rPr lang="es-ES_tradnl" dirty="0" smtClean="0"/>
              <a:t>Venganza contra asesinos de César</a:t>
            </a:r>
          </a:p>
          <a:p>
            <a:pPr lvl="2"/>
            <a:r>
              <a:rPr lang="es-ES_tradnl" dirty="0" smtClean="0"/>
              <a:t>Asumida por Antonio y Octaviano</a:t>
            </a:r>
          </a:p>
          <a:p>
            <a:r>
              <a:rPr lang="es-ES_tradnl" dirty="0" smtClean="0"/>
              <a:t>Vuelta a las proscripciones.</a:t>
            </a:r>
          </a:p>
          <a:p>
            <a:r>
              <a:rPr lang="es-ES_tradnl" dirty="0" smtClean="0"/>
              <a:t>Senado diviniza a Julio César.</a:t>
            </a:r>
          </a:p>
          <a:p>
            <a:r>
              <a:rPr lang="es-ES_tradnl" dirty="0" smtClean="0"/>
              <a:t>Octavio es </a:t>
            </a:r>
            <a:r>
              <a:rPr lang="es-ES_tradnl" dirty="0" err="1" smtClean="0"/>
              <a:t>divi</a:t>
            </a:r>
            <a:r>
              <a:rPr lang="es-ES_tradnl" dirty="0" smtClean="0"/>
              <a:t> </a:t>
            </a:r>
            <a:r>
              <a:rPr lang="es-ES_tradnl" dirty="0" err="1" smtClean="0"/>
              <a:t>filius</a:t>
            </a:r>
            <a:endParaRPr lang="es-ES_tradnl" dirty="0" smtClean="0"/>
          </a:p>
          <a:p>
            <a:r>
              <a:rPr lang="es-ES_tradnl" dirty="0" smtClean="0"/>
              <a:t>Mientras </a:t>
            </a:r>
            <a:r>
              <a:rPr lang="es-ES_tradnl" dirty="0" err="1" smtClean="0"/>
              <a:t>Brutus</a:t>
            </a:r>
            <a:r>
              <a:rPr lang="es-ES_tradnl" dirty="0" smtClean="0"/>
              <a:t> y </a:t>
            </a:r>
            <a:r>
              <a:rPr lang="es-ES_tradnl" dirty="0" err="1" smtClean="0"/>
              <a:t>Cassio</a:t>
            </a:r>
            <a:r>
              <a:rPr lang="es-ES_tradnl" dirty="0" smtClean="0"/>
              <a:t> logran hacerse fuertes en Asia Menor</a:t>
            </a:r>
          </a:p>
          <a:p>
            <a:pPr lvl="1"/>
            <a:r>
              <a:rPr lang="es-ES_tradnl" dirty="0" smtClean="0"/>
              <a:t>Pierden la batalla en </a:t>
            </a:r>
            <a:r>
              <a:rPr lang="es-ES_tradnl" dirty="0" err="1" smtClean="0"/>
              <a:t>Filpos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4607317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Antonio y Octaviano reestructuran tareas y provincias.</a:t>
            </a:r>
          </a:p>
          <a:p>
            <a:pPr lvl="1"/>
            <a:r>
              <a:rPr lang="es-ES_tradnl" dirty="0" smtClean="0"/>
              <a:t>No cuentan con </a:t>
            </a:r>
            <a:r>
              <a:rPr lang="es-ES_tradnl" dirty="0" err="1" smtClean="0"/>
              <a:t>Lépido</a:t>
            </a:r>
            <a:r>
              <a:rPr lang="es-ES_tradnl" dirty="0"/>
              <a:t> </a:t>
            </a:r>
            <a:r>
              <a:rPr lang="es-ES_tradnl" dirty="0" smtClean="0"/>
              <a:t>para el reparto.</a:t>
            </a:r>
            <a:endParaRPr lang="es-ES_tradnl" dirty="0"/>
          </a:p>
          <a:p>
            <a:pPr lvl="1"/>
            <a:r>
              <a:rPr lang="es-ES_tradnl" dirty="0" smtClean="0"/>
              <a:t>Antonio Narbonense (antes de </a:t>
            </a:r>
            <a:r>
              <a:rPr lang="es-ES_tradnl" dirty="0" err="1" smtClean="0"/>
              <a:t>Lépido</a:t>
            </a:r>
            <a:r>
              <a:rPr lang="es-ES_tradnl" dirty="0" smtClean="0"/>
              <a:t>)</a:t>
            </a:r>
          </a:p>
          <a:p>
            <a:pPr lvl="2"/>
            <a:r>
              <a:rPr lang="es-ES_tradnl" dirty="0" smtClean="0"/>
              <a:t>Reorganizar Oriente</a:t>
            </a:r>
          </a:p>
          <a:p>
            <a:pPr lvl="1"/>
            <a:r>
              <a:rPr lang="es-ES_tradnl" dirty="0" smtClean="0"/>
              <a:t>Octavio Italia</a:t>
            </a:r>
          </a:p>
          <a:p>
            <a:pPr lvl="2"/>
            <a:r>
              <a:rPr lang="es-ES_tradnl" dirty="0" smtClean="0"/>
              <a:t>Lucha contra Pompeyo </a:t>
            </a:r>
          </a:p>
          <a:p>
            <a:pPr lvl="2"/>
            <a:r>
              <a:rPr lang="es-ES_tradnl" dirty="0" smtClean="0"/>
              <a:t>Tierras para veteranos</a:t>
            </a:r>
          </a:p>
        </p:txBody>
      </p:sp>
    </p:spTree>
    <p:extLst>
      <p:ext uri="{BB962C8B-B14F-4D97-AF65-F5344CB8AC3E}">
        <p14:creationId xmlns:p14="http://schemas.microsoft.com/office/powerpoint/2010/main" val="328770472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Lépido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Se queda sin la provincia Narbonense</a:t>
            </a:r>
          </a:p>
          <a:p>
            <a:pPr lvl="1"/>
            <a:r>
              <a:rPr lang="es-ES_tradnl" dirty="0" smtClean="0"/>
              <a:t>Sin Hispania</a:t>
            </a:r>
          </a:p>
          <a:p>
            <a:pPr lvl="1"/>
            <a:r>
              <a:rPr lang="es-ES_tradnl" dirty="0" smtClean="0"/>
              <a:t>África</a:t>
            </a:r>
          </a:p>
          <a:p>
            <a:r>
              <a:rPr lang="es-ES_tradnl" dirty="0" smtClean="0"/>
              <a:t>Gran error de Antonio: </a:t>
            </a:r>
          </a:p>
          <a:p>
            <a:pPr lvl="1"/>
            <a:r>
              <a:rPr lang="es-ES_tradnl" dirty="0" smtClean="0"/>
              <a:t>permitir que los soldados sean fieles a Octavio por el reparto de tierras</a:t>
            </a:r>
          </a:p>
          <a:p>
            <a:pPr lvl="1"/>
            <a:r>
              <a:rPr lang="es-ES_tradnl" dirty="0" smtClean="0"/>
              <a:t>Permitir que Octavio pacifique Italia. </a:t>
            </a:r>
          </a:p>
          <a:p>
            <a:pPr lvl="2"/>
            <a:r>
              <a:rPr lang="es-ES_tradnl" dirty="0" smtClean="0"/>
              <a:t>Identificación de la paz en la persona de Octavio</a:t>
            </a:r>
          </a:p>
          <a:p>
            <a:endParaRPr lang="es-ES_tradnl" dirty="0" smtClean="0"/>
          </a:p>
          <a:p>
            <a:endParaRPr lang="es-ES_tradnl" dirty="0" smtClean="0"/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04678985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Otra crisis propiciada por la mujer de Antonio: </a:t>
            </a:r>
            <a:r>
              <a:rPr lang="es-ES_tradnl" dirty="0" err="1" smtClean="0"/>
              <a:t>Fulvia</a:t>
            </a:r>
            <a:r>
              <a:rPr lang="es-ES_tradnl" dirty="0" smtClean="0"/>
              <a:t> junto con su hermano.</a:t>
            </a:r>
          </a:p>
          <a:p>
            <a:r>
              <a:rPr lang="es-ES_tradnl" dirty="0" smtClean="0"/>
              <a:t>Ambos deciden atacar a Octavio.</a:t>
            </a:r>
          </a:p>
          <a:p>
            <a:r>
              <a:rPr lang="es-ES_tradnl" dirty="0" smtClean="0"/>
              <a:t>Aprovecharon problemas de asentamiento de veteranos</a:t>
            </a:r>
          </a:p>
          <a:p>
            <a:r>
              <a:rPr lang="es-ES_tradnl" dirty="0" smtClean="0"/>
              <a:t>Lograron que declararan enemigo público a Octaviano</a:t>
            </a:r>
          </a:p>
          <a:p>
            <a:pPr lvl="1"/>
            <a:r>
              <a:rPr lang="es-ES_tradnl" dirty="0" smtClean="0"/>
              <a:t>Veteranos a favor de Octaviano</a:t>
            </a:r>
          </a:p>
          <a:p>
            <a:pPr lvl="1"/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9011779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Fulvia</a:t>
            </a:r>
            <a:r>
              <a:rPr lang="es-ES_tradnl" dirty="0" smtClean="0"/>
              <a:t> y hermano de Antonio pidieron ayuda a las legiones de Antonio </a:t>
            </a:r>
          </a:p>
          <a:p>
            <a:r>
              <a:rPr lang="es-ES_tradnl" dirty="0" smtClean="0"/>
              <a:t>No hubo respuesta de parte de Antonio.</a:t>
            </a:r>
          </a:p>
          <a:p>
            <a:r>
              <a:rPr lang="es-ES_tradnl" dirty="0" smtClean="0"/>
              <a:t>Mas problemas entre ellos</a:t>
            </a:r>
          </a:p>
          <a:p>
            <a:r>
              <a:rPr lang="es-ES_tradnl" dirty="0" smtClean="0"/>
              <a:t>El ejercito harto de luchar entre sí obligan a conciliarse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5537256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Nuevo reparto:</a:t>
            </a:r>
          </a:p>
          <a:p>
            <a:r>
              <a:rPr lang="es-ES_tradnl" dirty="0" smtClean="0"/>
              <a:t>Octaviano: provincias occidentales</a:t>
            </a:r>
          </a:p>
          <a:p>
            <a:r>
              <a:rPr lang="es-ES_tradnl" dirty="0" smtClean="0"/>
              <a:t>Antonio las orientales.</a:t>
            </a:r>
          </a:p>
          <a:p>
            <a:r>
              <a:rPr lang="es-ES_tradnl" dirty="0" err="1" smtClean="0"/>
              <a:t>Lépido</a:t>
            </a:r>
            <a:r>
              <a:rPr lang="es-ES_tradnl" dirty="0" smtClean="0"/>
              <a:t>  se quedó con África.</a:t>
            </a:r>
          </a:p>
          <a:p>
            <a:r>
              <a:rPr lang="es-ES_tradnl" dirty="0" smtClean="0"/>
              <a:t>Para pactar el acuerdo</a:t>
            </a:r>
          </a:p>
          <a:p>
            <a:pPr lvl="1"/>
            <a:r>
              <a:rPr lang="es-ES_tradnl" dirty="0" smtClean="0"/>
              <a:t>Antonio se casa con la hermana de Octaviano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267200062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Guerra entre Octavio y Marco Antonio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32-30 a. C.</a:t>
            </a:r>
          </a:p>
          <a:p>
            <a:r>
              <a:rPr lang="es-ES_tradnl" dirty="0" smtClean="0"/>
              <a:t>Antonio controlaba  Oriente.</a:t>
            </a:r>
          </a:p>
          <a:p>
            <a:r>
              <a:rPr lang="es-ES_tradnl" dirty="0" smtClean="0"/>
              <a:t>Octavio logra presentar este conflicto como una lucha de Roma contra Oriente tiránico.</a:t>
            </a:r>
          </a:p>
          <a:p>
            <a:r>
              <a:rPr lang="es-ES_tradnl" dirty="0" smtClean="0"/>
              <a:t>Fin: batalla de </a:t>
            </a:r>
            <a:r>
              <a:rPr lang="es-ES_tradnl" dirty="0" err="1" smtClean="0"/>
              <a:t>Accio</a:t>
            </a:r>
            <a:endParaRPr lang="es-ES_tradnl" dirty="0" smtClean="0"/>
          </a:p>
          <a:p>
            <a:pPr lvl="1"/>
            <a:r>
              <a:rPr lang="es-ES_tradnl" dirty="0" smtClean="0"/>
              <a:t>Octavio venció a Marco </a:t>
            </a:r>
            <a:r>
              <a:rPr lang="es-ES_tradnl" dirty="0" err="1" smtClean="0"/>
              <a:t>Antonioy</a:t>
            </a:r>
            <a:r>
              <a:rPr lang="es-ES_tradnl" dirty="0" smtClean="0"/>
              <a:t> </a:t>
            </a:r>
            <a:r>
              <a:rPr lang="es-ES_tradnl" dirty="0" err="1" smtClean="0"/>
              <a:t>Clepotra</a:t>
            </a:r>
            <a:r>
              <a:rPr lang="es-ES_tradnl" dirty="0" smtClean="0"/>
              <a:t>.</a:t>
            </a:r>
          </a:p>
          <a:p>
            <a:pPr lvl="1"/>
            <a:r>
              <a:rPr lang="es-ES_tradnl" dirty="0" smtClean="0"/>
              <a:t>Amo del mundo romano</a:t>
            </a:r>
          </a:p>
          <a:p>
            <a:pPr lvl="1"/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0240903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err="1" smtClean="0"/>
              <a:t>Sila</a:t>
            </a:r>
            <a:r>
              <a:rPr lang="es-ES_tradnl" dirty="0" smtClean="0"/>
              <a:t> advierte a su tropa de que los elegidos serían los veteranos de Mario</a:t>
            </a:r>
          </a:p>
          <a:p>
            <a:pPr lvl="1"/>
            <a:r>
              <a:rPr lang="es-ES_tradnl" dirty="0" smtClean="0"/>
              <a:t>Vamos, que quien se quedaría con el botín sería  Mario y su ejército.</a:t>
            </a:r>
          </a:p>
          <a:p>
            <a:r>
              <a:rPr lang="es-ES_tradnl" dirty="0" smtClean="0"/>
              <a:t>Soldados de </a:t>
            </a:r>
            <a:r>
              <a:rPr lang="es-ES_tradnl" dirty="0" err="1" smtClean="0"/>
              <a:t>Sila</a:t>
            </a:r>
            <a:r>
              <a:rPr lang="es-ES_tradnl" dirty="0" smtClean="0"/>
              <a:t> al oírlo se niegan y animan a </a:t>
            </a:r>
            <a:r>
              <a:rPr lang="es-ES_tradnl" dirty="0" err="1" smtClean="0"/>
              <a:t>Sila</a:t>
            </a:r>
            <a:r>
              <a:rPr lang="es-ES_tradnl" dirty="0" smtClean="0"/>
              <a:t> a ir contra Roma</a:t>
            </a:r>
          </a:p>
          <a:p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1776720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</a:t>
            </a:r>
            <a:br>
              <a:rPr lang="es-ES_tradnl" dirty="0" smtClean="0"/>
            </a:b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Pág. 76</a:t>
            </a:r>
          </a:p>
          <a:p>
            <a:pPr lvl="1"/>
            <a:r>
              <a:rPr lang="es-ES_tradnl" dirty="0" smtClean="0"/>
              <a:t>14</a:t>
            </a:r>
          </a:p>
          <a:p>
            <a:pPr lvl="1"/>
            <a:r>
              <a:rPr lang="es-ES_tradnl" dirty="0" smtClean="0"/>
              <a:t>15</a:t>
            </a:r>
          </a:p>
          <a:p>
            <a:pPr lvl="1"/>
            <a:r>
              <a:rPr lang="es-ES_tradnl" smtClean="0"/>
              <a:t>16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9782322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Que hizo </a:t>
            </a:r>
            <a:r>
              <a:rPr lang="es-ES_tradnl" dirty="0" err="1" smtClean="0"/>
              <a:t>Sila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Entra en Roma</a:t>
            </a:r>
          </a:p>
          <a:p>
            <a:r>
              <a:rPr lang="es-ES_tradnl" dirty="0" smtClean="0"/>
              <a:t>Mata al tribuno</a:t>
            </a:r>
          </a:p>
          <a:p>
            <a:r>
              <a:rPr lang="es-ES_tradnl" dirty="0" smtClean="0"/>
              <a:t>Da un golpe de Estado</a:t>
            </a:r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451858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Impone dictadura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Acaba con sus enemigos políticos</a:t>
            </a:r>
          </a:p>
          <a:p>
            <a:r>
              <a:rPr lang="es-ES_tradnl" dirty="0" smtClean="0"/>
              <a:t>Reunió al Senado</a:t>
            </a:r>
          </a:p>
          <a:p>
            <a:pPr lvl="1"/>
            <a:r>
              <a:rPr lang="es-ES_tradnl" dirty="0" smtClean="0"/>
              <a:t>Presionó para declarar a Mario y otros doce ciudadanos enemigos públicos</a:t>
            </a:r>
          </a:p>
          <a:p>
            <a:pPr lvl="1"/>
            <a:r>
              <a:rPr lang="es-ES_tradnl" dirty="0" smtClean="0"/>
              <a:t>Foro colgaron listas de proscritos</a:t>
            </a:r>
          </a:p>
          <a:p>
            <a:pPr lvl="1"/>
            <a:r>
              <a:rPr lang="es-ES_tradnl" dirty="0" smtClean="0"/>
              <a:t>Orden de abatir a los enemigos.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574880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Aristocracia  al principio recelaba</a:t>
            </a:r>
          </a:p>
          <a:p>
            <a:pPr lvl="1"/>
            <a:r>
              <a:rPr lang="es-ES_tradnl" dirty="0" smtClean="0"/>
              <a:t>Cambió de opinión: las leyes iban a su favor.</a:t>
            </a:r>
          </a:p>
          <a:p>
            <a:pPr lvl="1"/>
            <a:r>
              <a:rPr lang="es-ES_tradnl" dirty="0" smtClean="0"/>
              <a:t>Reforzaba poderes  Senado</a:t>
            </a:r>
          </a:p>
          <a:p>
            <a:pPr lvl="1"/>
            <a:r>
              <a:rPr lang="es-ES_tradnl" dirty="0" smtClean="0"/>
              <a:t>Debilitaba la de los tribunos</a:t>
            </a:r>
          </a:p>
          <a:p>
            <a:r>
              <a:rPr lang="es-ES_tradnl" dirty="0" smtClean="0"/>
              <a:t>Año 79 a. C. </a:t>
            </a:r>
            <a:r>
              <a:rPr lang="es-ES_tradnl" dirty="0" err="1" smtClean="0"/>
              <a:t>Sila</a:t>
            </a:r>
            <a:r>
              <a:rPr lang="es-ES_tradnl" dirty="0" smtClean="0"/>
              <a:t> depuso la dictadura</a:t>
            </a:r>
          </a:p>
          <a:p>
            <a:r>
              <a:rPr lang="es-ES_tradnl" dirty="0" smtClean="0"/>
              <a:t>Devolvió la República al Senado.</a:t>
            </a:r>
          </a:p>
          <a:p>
            <a:pPr marL="68580" indent="0">
              <a:buNone/>
            </a:pPr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1750049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6863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1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03649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9315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tro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Metro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tro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Metro</Template>
  <TotalTime>391</TotalTime>
  <Words>1148</Words>
  <Application>Microsoft Office PowerPoint</Application>
  <PresentationFormat>Presentación en pantalla (4:3)</PresentationFormat>
  <Paragraphs>188</Paragraphs>
  <Slides>40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40</vt:i4>
      </vt:variant>
    </vt:vector>
  </HeadingPairs>
  <TitlesOfParts>
    <vt:vector size="41" baseType="lpstr">
      <vt:lpstr>Metro</vt:lpstr>
      <vt:lpstr>Las guerras civiles</vt:lpstr>
      <vt:lpstr>Primera guerra civil (88-81 a.C.)</vt:lpstr>
      <vt:lpstr>Como ocurrió</vt:lpstr>
      <vt:lpstr>Presentación de PowerPoint</vt:lpstr>
      <vt:lpstr>Que hizo Sila</vt:lpstr>
      <vt:lpstr>Impone dictadura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Primer triunvirato (60-53 a. C.)</vt:lpstr>
      <vt:lpstr>Presentación de PowerPoint</vt:lpstr>
      <vt:lpstr>Presentación de PowerPoint</vt:lpstr>
      <vt:lpstr>Presentación de PowerPoint</vt:lpstr>
      <vt:lpstr>Segunda guerra civil y dictadura de César (49-44ª.c)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¿Qué pasó después?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Segundo triunvirato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Guerra entre Octavio y Marco Antonio</vt:lpstr>
      <vt:lpstr>Ejercicios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guerras civiles</dc:title>
  <dc:creator>Maria</dc:creator>
  <cp:lastModifiedBy>Maria</cp:lastModifiedBy>
  <cp:revision>28</cp:revision>
  <dcterms:created xsi:type="dcterms:W3CDTF">2018-02-22T18:46:29Z</dcterms:created>
  <dcterms:modified xsi:type="dcterms:W3CDTF">2018-03-16T01:35:56Z</dcterms:modified>
</cp:coreProperties>
</file>