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3" r:id="rId10"/>
    <p:sldId id="268" r:id="rId11"/>
    <p:sldId id="269" r:id="rId12"/>
    <p:sldId id="261" r:id="rId13"/>
    <p:sldId id="262" r:id="rId14"/>
    <p:sldId id="264" r:id="rId15"/>
    <p:sldId id="270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1EF22ED-6415-48A9-A8C2-B205200826EE}" type="datetimeFigureOut">
              <a:rPr lang="es-ES_tradnl" smtClean="0"/>
              <a:t>02/03/2018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DED7D6C-09BA-4B9D-8563-748653446680}" type="slidenum">
              <a:rPr lang="es-ES_tradnl" smtClean="0"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sociedad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189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libertos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Antiguos esclavos</a:t>
            </a:r>
          </a:p>
          <a:p>
            <a:r>
              <a:rPr lang="es-ES_tradnl" sz="2400" dirty="0" smtClean="0"/>
              <a:t>Conseguido la manumisión</a:t>
            </a:r>
          </a:p>
          <a:p>
            <a:r>
              <a:rPr lang="es-ES_tradnl" sz="2400" dirty="0" smtClean="0"/>
              <a:t>Libres</a:t>
            </a:r>
          </a:p>
          <a:p>
            <a:r>
              <a:rPr lang="es-ES_tradnl" sz="2400" dirty="0" smtClean="0"/>
              <a:t>No ciudadanos de pleno derecho</a:t>
            </a:r>
          </a:p>
          <a:p>
            <a:r>
              <a:rPr lang="es-ES_tradnl" sz="2400" dirty="0" smtClean="0"/>
              <a:t>Seguían formando parte de la familia de su antiguo amo</a:t>
            </a:r>
          </a:p>
          <a:p>
            <a:pPr lvl="1"/>
            <a:r>
              <a:rPr lang="es-ES_tradnl" sz="2400" dirty="0" smtClean="0"/>
              <a:t>Adoptaban el </a:t>
            </a:r>
            <a:r>
              <a:rPr lang="es-ES_tradnl" sz="2400" dirty="0" err="1" smtClean="0"/>
              <a:t>praenomen</a:t>
            </a:r>
            <a:r>
              <a:rPr lang="es-ES_tradnl" sz="2400" dirty="0" smtClean="0"/>
              <a:t> y el </a:t>
            </a:r>
            <a:r>
              <a:rPr lang="es-ES_tradnl" sz="2400" dirty="0" err="1" smtClean="0"/>
              <a:t>nomen</a:t>
            </a:r>
            <a:r>
              <a:rPr lang="es-ES_tradnl" sz="2400" dirty="0" smtClean="0"/>
              <a:t> de su patrono.</a:t>
            </a:r>
          </a:p>
          <a:p>
            <a:pPr lvl="1"/>
            <a:r>
              <a:rPr lang="es-ES_tradnl" sz="2400" dirty="0" smtClean="0"/>
              <a:t>Cognomen su antiguo nombre.</a:t>
            </a:r>
          </a:p>
        </p:txBody>
      </p:sp>
    </p:spTree>
    <p:extLst>
      <p:ext uri="{BB962C8B-B14F-4D97-AF65-F5344CB8AC3E}">
        <p14:creationId xmlns:p14="http://schemas.microsoft.com/office/powerpoint/2010/main" val="86326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esclavos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400" dirty="0" smtClean="0"/>
              <a:t>Pertenecían a señor o Estado.</a:t>
            </a:r>
          </a:p>
          <a:p>
            <a:r>
              <a:rPr lang="es-ES_tradnl" sz="2400" dirty="0" smtClean="0"/>
              <a:t>No tenían derechos</a:t>
            </a:r>
          </a:p>
          <a:p>
            <a:r>
              <a:rPr lang="es-ES_tradnl" sz="2400" dirty="0" smtClean="0"/>
              <a:t>Se llegaba:</a:t>
            </a:r>
          </a:p>
          <a:p>
            <a:pPr lvl="1"/>
            <a:r>
              <a:rPr lang="es-ES_tradnl" sz="2400" dirty="0" smtClean="0"/>
              <a:t>Nacimiento</a:t>
            </a:r>
          </a:p>
          <a:p>
            <a:pPr lvl="1"/>
            <a:r>
              <a:rPr lang="es-ES_tradnl" sz="2400" dirty="0" smtClean="0"/>
              <a:t>Cometer delito</a:t>
            </a:r>
          </a:p>
          <a:p>
            <a:pPr lvl="1"/>
            <a:r>
              <a:rPr lang="es-ES_tradnl" sz="2400" dirty="0" smtClean="0"/>
              <a:t>Prisionero de guerra.</a:t>
            </a:r>
          </a:p>
          <a:p>
            <a:pPr lvl="1"/>
            <a:r>
              <a:rPr lang="es-ES_tradnl" sz="2400" dirty="0" smtClean="0"/>
              <a:t>No pagar deudas</a:t>
            </a:r>
          </a:p>
          <a:p>
            <a:pPr lvl="1"/>
            <a:r>
              <a:rPr lang="es-ES_tradnl" sz="2400" dirty="0" smtClean="0"/>
              <a:t>Vendido por su padre</a:t>
            </a:r>
          </a:p>
          <a:p>
            <a:pPr lvl="1"/>
            <a:r>
              <a:rPr lang="es-ES_tradnl" sz="2400" dirty="0" smtClean="0"/>
              <a:t>Sentencia judicial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8240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400" dirty="0" err="1" smtClean="0"/>
              <a:t>Instrumentum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vocale</a:t>
            </a:r>
            <a:r>
              <a:rPr lang="es-ES_tradnl" sz="2400" dirty="0" smtClean="0"/>
              <a:t>: herramienta que habla</a:t>
            </a:r>
          </a:p>
          <a:p>
            <a:r>
              <a:rPr lang="es-ES_tradnl" sz="2400" dirty="0" smtClean="0"/>
              <a:t>Trato dependía del carácter del amo.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1479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5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Se pertenece a una categoría social por nacimiento</a:t>
            </a:r>
          </a:p>
          <a:p>
            <a:r>
              <a:rPr lang="es-ES_tradnl" sz="2800" dirty="0" smtClean="0"/>
              <a:t>Difícil cambiar de nivel</a:t>
            </a:r>
          </a:p>
          <a:p>
            <a:r>
              <a:rPr lang="es-ES_tradnl" sz="2800" dirty="0" smtClean="0"/>
              <a:t>Organizada según derechos legales y riquezas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01867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Patricios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2400" dirty="0" smtClean="0"/>
              <a:t>Descendientes de los fundadores de Roma</a:t>
            </a:r>
          </a:p>
          <a:p>
            <a:pPr lvl="1"/>
            <a:r>
              <a:rPr lang="es-ES_tradnl" sz="2400" dirty="0" smtClean="0"/>
              <a:t>Integraron primitivo Senado de Rómulo</a:t>
            </a:r>
          </a:p>
          <a:p>
            <a:pPr lvl="2"/>
            <a:r>
              <a:rPr lang="es-ES_tradnl" sz="2400" dirty="0" smtClean="0"/>
              <a:t>Se les dio el título de Patres</a:t>
            </a:r>
          </a:p>
          <a:p>
            <a:pPr lvl="3"/>
            <a:r>
              <a:rPr lang="es-ES_tradnl" sz="2400" dirty="0" smtClean="0"/>
              <a:t>Descendientes </a:t>
            </a:r>
            <a:r>
              <a:rPr lang="es-ES_tradnl" sz="2400" dirty="0" err="1" smtClean="0"/>
              <a:t>patricii</a:t>
            </a:r>
            <a:endParaRPr lang="es-ES_tradnl" sz="2400" dirty="0" smtClean="0"/>
          </a:p>
          <a:p>
            <a:r>
              <a:rPr lang="es-ES_tradnl" sz="2400" dirty="0" smtClean="0"/>
              <a:t>Agrupados en gens (familias) con un antepasado común.</a:t>
            </a:r>
          </a:p>
          <a:p>
            <a:pPr lvl="1"/>
            <a:r>
              <a:rPr lang="es-ES_tradnl" sz="2400" dirty="0" smtClean="0"/>
              <a:t>Desglosados en familiae</a:t>
            </a:r>
          </a:p>
          <a:p>
            <a:r>
              <a:rPr lang="es-ES_tradnl" sz="2400" dirty="0" smtClean="0"/>
              <a:t>Únicos ciudadanos con derechos políticos.</a:t>
            </a:r>
          </a:p>
          <a:p>
            <a:pPr lvl="1"/>
            <a:r>
              <a:rPr lang="es-ES_tradnl" sz="2400" dirty="0" smtClean="0"/>
              <a:t>Derecho de voto</a:t>
            </a:r>
          </a:p>
          <a:p>
            <a:pPr lvl="1"/>
            <a:r>
              <a:rPr lang="es-ES_tradnl" sz="2400" dirty="0" smtClean="0"/>
              <a:t>Derecho a ser elegido.</a:t>
            </a:r>
          </a:p>
          <a:p>
            <a:r>
              <a:rPr lang="es-ES_tradnl" sz="2400" dirty="0" smtClean="0"/>
              <a:t>También cargos sacerdotales</a:t>
            </a:r>
          </a:p>
          <a:p>
            <a:r>
              <a:rPr lang="es-ES_tradnl" sz="2400" dirty="0" smtClean="0"/>
              <a:t>Únicos con derecho a poseer tierras</a:t>
            </a:r>
          </a:p>
          <a:p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361127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i="1" dirty="0" smtClean="0"/>
              <a:t>clientes</a:t>
            </a:r>
            <a:endParaRPr lang="es-ES_tradn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Dependían jurídicamente de un patrono</a:t>
            </a:r>
          </a:p>
          <a:p>
            <a:r>
              <a:rPr lang="es-ES_tradnl" sz="2400" dirty="0" smtClean="0"/>
              <a:t>Reciben protección</a:t>
            </a:r>
          </a:p>
          <a:p>
            <a:pPr lvl="1"/>
            <a:r>
              <a:rPr lang="es-ES_tradnl" sz="2400" dirty="0" smtClean="0"/>
              <a:t>Aseguraban la subsistencia</a:t>
            </a:r>
          </a:p>
          <a:p>
            <a:r>
              <a:rPr lang="es-ES_tradnl" sz="2400" dirty="0" smtClean="0"/>
              <a:t>Apoyan al patrono</a:t>
            </a:r>
          </a:p>
          <a:p>
            <a:r>
              <a:rPr lang="es-ES_tradnl" sz="2400" dirty="0" smtClean="0"/>
              <a:t>Libres</a:t>
            </a:r>
          </a:p>
          <a:p>
            <a:r>
              <a:rPr lang="es-ES_tradnl" sz="2400" dirty="0" smtClean="0"/>
              <a:t>pobres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09360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Plebeyos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400" dirty="0" smtClean="0"/>
              <a:t>Ciudadanos no patricios</a:t>
            </a:r>
          </a:p>
          <a:p>
            <a:r>
              <a:rPr lang="es-ES_tradnl" sz="2400" dirty="0" smtClean="0"/>
              <a:t>Habitaron Roma desde su fundación </a:t>
            </a:r>
          </a:p>
          <a:p>
            <a:pPr lvl="1"/>
            <a:r>
              <a:rPr lang="es-ES_tradnl" sz="2400" dirty="0" smtClean="0"/>
              <a:t>Provienen de ciudades del Lacio o interior de Italia</a:t>
            </a:r>
          </a:p>
          <a:p>
            <a:r>
              <a:rPr lang="es-ES_tradnl" sz="2400" dirty="0" smtClean="0"/>
              <a:t>Derechos civiles:</a:t>
            </a:r>
          </a:p>
          <a:p>
            <a:pPr lvl="1"/>
            <a:r>
              <a:rPr lang="es-ES_tradnl" sz="2400" dirty="0" smtClean="0"/>
              <a:t>Derecho de propiedad </a:t>
            </a:r>
          </a:p>
          <a:p>
            <a:pPr lvl="1"/>
            <a:r>
              <a:rPr lang="es-ES_tradnl" sz="2400" dirty="0" smtClean="0"/>
              <a:t>Derecho a comerciar</a:t>
            </a:r>
          </a:p>
          <a:p>
            <a:r>
              <a:rPr lang="es-ES_tradnl" sz="2400" dirty="0" smtClean="0"/>
              <a:t>Con tiempo: más riquezas y derechos políticos</a:t>
            </a:r>
          </a:p>
          <a:p>
            <a:r>
              <a:rPr lang="es-ES_tradnl" sz="2400" dirty="0" smtClean="0"/>
              <a:t>Comienzos: no podían cansarse entre ellos.</a:t>
            </a:r>
          </a:p>
          <a:p>
            <a:endParaRPr lang="es-ES_tradnl" sz="2400" dirty="0" smtClean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5694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Se dedicaban trabajos manuales u oficios.</a:t>
            </a:r>
          </a:p>
          <a:p>
            <a:r>
              <a:rPr lang="es-ES_tradnl" sz="2400" dirty="0" smtClean="0"/>
              <a:t>Voto pero sin voz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68535692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</TotalTime>
  <Words>227</Words>
  <Application>Microsoft Office PowerPoint</Application>
  <PresentationFormat>Presentación en pantalla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Horizonte</vt:lpstr>
      <vt:lpstr>La sociedad</vt:lpstr>
      <vt:lpstr>Presentación de PowerPoint</vt:lpstr>
      <vt:lpstr>Patricios</vt:lpstr>
      <vt:lpstr>Presentación de PowerPoint</vt:lpstr>
      <vt:lpstr>clientes</vt:lpstr>
      <vt:lpstr>Presentación de PowerPoint</vt:lpstr>
      <vt:lpstr>Presentación de PowerPoint</vt:lpstr>
      <vt:lpstr>Plebeyos</vt:lpstr>
      <vt:lpstr>Presentación de PowerPoint</vt:lpstr>
      <vt:lpstr>Presentación de PowerPoint</vt:lpstr>
      <vt:lpstr>Presentación de PowerPoint</vt:lpstr>
      <vt:lpstr>libertos</vt:lpstr>
      <vt:lpstr>esclavos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sociedad</dc:title>
  <dc:creator>Maria</dc:creator>
  <cp:lastModifiedBy>Maria</cp:lastModifiedBy>
  <cp:revision>6</cp:revision>
  <dcterms:created xsi:type="dcterms:W3CDTF">2018-03-02T17:57:06Z</dcterms:created>
  <dcterms:modified xsi:type="dcterms:W3CDTF">2018-03-02T19:04:58Z</dcterms:modified>
</cp:coreProperties>
</file>