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304800" y="0"/>
            <a:ext cx="8837613" cy="6856413"/>
            <a:chOff x="192" y="0"/>
            <a:chExt cx="5567" cy="4319"/>
          </a:xfrm>
        </p:grpSpPr>
        <p:sp>
          <p:nvSpPr>
            <p:cNvPr id="3075" name="Rectangle 3"/>
            <p:cNvSpPr>
              <a:spLocks noChangeArrowheads="1"/>
            </p:cNvSpPr>
            <p:nvPr/>
          </p:nvSpPr>
          <p:spPr bwMode="auto">
            <a:xfrm>
              <a:off x="384" y="1056"/>
              <a:ext cx="4992" cy="3263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076" name="Rectangle 4"/>
            <p:cNvSpPr>
              <a:spLocks noChangeArrowheads="1"/>
            </p:cNvSpPr>
            <p:nvPr/>
          </p:nvSpPr>
          <p:spPr bwMode="auto">
            <a:xfrm>
              <a:off x="192" y="2256"/>
              <a:ext cx="5567" cy="96"/>
            </a:xfrm>
            <a:prstGeom prst="rect">
              <a:avLst/>
            </a:prstGeom>
            <a:solidFill>
              <a:schemeClr val="accent2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3077" name="Rectangle 5"/>
            <p:cNvSpPr>
              <a:spLocks noChangeArrowheads="1"/>
            </p:cNvSpPr>
            <p:nvPr/>
          </p:nvSpPr>
          <p:spPr bwMode="auto">
            <a:xfrm>
              <a:off x="480" y="0"/>
              <a:ext cx="124" cy="1248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</p:grpSp>
      <p:sp>
        <p:nvSpPr>
          <p:cNvPr id="3078" name="Rectangle 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133600"/>
            <a:ext cx="7772400" cy="1143000"/>
          </a:xfrm>
        </p:spPr>
        <p:txBody>
          <a:bodyPr/>
          <a:lstStyle>
            <a:lvl1pPr>
              <a:defRPr>
                <a:solidFill>
                  <a:srgbClr val="663300"/>
                </a:solidFill>
              </a:defRPr>
            </a:lvl1pPr>
          </a:lstStyle>
          <a:p>
            <a:pPr lvl="0"/>
            <a:r>
              <a:rPr lang="es-ES_tradnl" altLang="es-ES_tradnl" noProof="0" smtClean="0"/>
              <a:t>Haga clic para modificar el estilo de título del patrón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000000"/>
                </a:solidFill>
              </a:defRPr>
            </a:lvl1pPr>
          </a:lstStyle>
          <a:p>
            <a:pPr lvl="0"/>
            <a:r>
              <a:rPr lang="es-ES_tradnl" altLang="es-ES_tradnl" noProof="0" smtClean="0"/>
              <a:t>Haga clic para modificar el estilo de subtítulo del patrón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 lang="es-ES_tradnl" altLang="es-ES_tradnl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 lang="es-ES_tradnl" altLang="es-ES_tradnl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FB9B7444-80EB-474D-8C11-4A486A50CF9B}" type="slidenum">
              <a:rPr lang="es-ES_tradnl" altLang="es-ES_tradnl" smtClean="0"/>
              <a:pPr/>
              <a:t>‹Nº›</a:t>
            </a:fld>
            <a:endParaRPr lang="es-ES_tradnl" alt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1C0112-1C03-46FA-B7C5-1467980EF53A}" type="slidenum">
              <a:rPr lang="es-ES_tradnl" altLang="es-ES_tradnl" smtClean="0"/>
              <a:pPr/>
              <a:t>‹Nº›</a:t>
            </a:fld>
            <a:endParaRPr lang="es-ES_tradnl" altLang="es-ES_tradnl"/>
          </a:p>
        </p:txBody>
      </p:sp>
    </p:spTree>
    <p:extLst>
      <p:ext uri="{BB962C8B-B14F-4D97-AF65-F5344CB8AC3E}">
        <p14:creationId xmlns:p14="http://schemas.microsoft.com/office/powerpoint/2010/main" val="3440111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915150" y="609600"/>
            <a:ext cx="2076450" cy="5486400"/>
          </a:xfrm>
        </p:spPr>
        <p:txBody>
          <a:bodyPr vert="eaVert"/>
          <a:lstStyle/>
          <a:p>
            <a:r>
              <a:rPr lang="es-ES_tradnl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6076950" cy="5486400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6E6FCC-3D7E-4093-8F8E-8B4FD3E380F2}" type="slidenum">
              <a:rPr lang="es-ES_tradnl" altLang="es-ES_tradnl" smtClean="0"/>
              <a:pPr/>
              <a:t>‹Nº›</a:t>
            </a:fld>
            <a:endParaRPr lang="es-ES_tradnl" altLang="es-ES_tradnl"/>
          </a:p>
        </p:txBody>
      </p:sp>
    </p:spTree>
    <p:extLst>
      <p:ext uri="{BB962C8B-B14F-4D97-AF65-F5344CB8AC3E}">
        <p14:creationId xmlns:p14="http://schemas.microsoft.com/office/powerpoint/2010/main" val="3159722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BED70C-2A8A-4FDD-9AA8-45BBFFAB4B99}" type="slidenum">
              <a:rPr lang="es-ES_tradnl" altLang="es-ES_tradnl" smtClean="0"/>
              <a:pPr/>
              <a:t>‹Nº›</a:t>
            </a:fld>
            <a:endParaRPr lang="es-ES_tradnl" altLang="es-ES_tradnl"/>
          </a:p>
        </p:txBody>
      </p:sp>
    </p:spTree>
    <p:extLst>
      <p:ext uri="{BB962C8B-B14F-4D97-AF65-F5344CB8AC3E}">
        <p14:creationId xmlns:p14="http://schemas.microsoft.com/office/powerpoint/2010/main" val="3537305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F62225-9DCA-43DA-BE18-E7A9501B931A}" type="slidenum">
              <a:rPr lang="es-ES_tradnl" altLang="es-ES_tradnl" smtClean="0"/>
              <a:pPr/>
              <a:t>‹Nº›</a:t>
            </a:fld>
            <a:endParaRPr lang="es-ES_tradnl" altLang="es-ES_tradnl"/>
          </a:p>
        </p:txBody>
      </p:sp>
    </p:spTree>
    <p:extLst>
      <p:ext uri="{BB962C8B-B14F-4D97-AF65-F5344CB8AC3E}">
        <p14:creationId xmlns:p14="http://schemas.microsoft.com/office/powerpoint/2010/main" val="2589329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D793B4-0EEA-4F18-A699-B30C6B64A210}" type="slidenum">
              <a:rPr lang="es-ES_tradnl" altLang="es-ES_tradnl" smtClean="0"/>
              <a:pPr/>
              <a:t>‹Nº›</a:t>
            </a:fld>
            <a:endParaRPr lang="es-ES_tradnl" altLang="es-ES_tradnl"/>
          </a:p>
        </p:txBody>
      </p:sp>
    </p:spTree>
    <p:extLst>
      <p:ext uri="{BB962C8B-B14F-4D97-AF65-F5344CB8AC3E}">
        <p14:creationId xmlns:p14="http://schemas.microsoft.com/office/powerpoint/2010/main" val="3446690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6EE547-E69E-45DA-84ED-D7AD0ABC83EE}" type="slidenum">
              <a:rPr lang="es-ES_tradnl" altLang="es-ES_tradnl" smtClean="0"/>
              <a:pPr/>
              <a:t>‹Nº›</a:t>
            </a:fld>
            <a:endParaRPr lang="es-ES_tradnl" altLang="es-ES_tradnl"/>
          </a:p>
        </p:txBody>
      </p:sp>
    </p:spTree>
    <p:extLst>
      <p:ext uri="{BB962C8B-B14F-4D97-AF65-F5344CB8AC3E}">
        <p14:creationId xmlns:p14="http://schemas.microsoft.com/office/powerpoint/2010/main" val="1652530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4F47CA-4E44-42BD-9245-DC8D28467067}" type="slidenum">
              <a:rPr lang="es-ES_tradnl" altLang="es-ES_tradnl" smtClean="0"/>
              <a:pPr/>
              <a:t>‹Nº›</a:t>
            </a:fld>
            <a:endParaRPr lang="es-ES_tradnl" altLang="es-ES_tradnl"/>
          </a:p>
        </p:txBody>
      </p:sp>
    </p:spTree>
    <p:extLst>
      <p:ext uri="{BB962C8B-B14F-4D97-AF65-F5344CB8AC3E}">
        <p14:creationId xmlns:p14="http://schemas.microsoft.com/office/powerpoint/2010/main" val="912569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9064F2-5A64-450C-AF7B-3E73C81DDC7E}" type="slidenum">
              <a:rPr lang="es-ES_tradnl" altLang="es-ES_tradnl" smtClean="0"/>
              <a:pPr/>
              <a:t>‹Nº›</a:t>
            </a:fld>
            <a:endParaRPr lang="es-ES_tradnl" altLang="es-ES_tradnl"/>
          </a:p>
        </p:txBody>
      </p:sp>
    </p:spTree>
    <p:extLst>
      <p:ext uri="{BB962C8B-B14F-4D97-AF65-F5344CB8AC3E}">
        <p14:creationId xmlns:p14="http://schemas.microsoft.com/office/powerpoint/2010/main" val="2349397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AF40E6-B13F-4699-8939-CC3E9FCDF038}" type="slidenum">
              <a:rPr lang="es-ES_tradnl" altLang="es-ES_tradnl" smtClean="0"/>
              <a:pPr/>
              <a:t>‹Nº›</a:t>
            </a:fld>
            <a:endParaRPr lang="es-ES_tradnl" altLang="es-ES_tradnl"/>
          </a:p>
        </p:txBody>
      </p:sp>
    </p:spTree>
    <p:extLst>
      <p:ext uri="{BB962C8B-B14F-4D97-AF65-F5344CB8AC3E}">
        <p14:creationId xmlns:p14="http://schemas.microsoft.com/office/powerpoint/2010/main" val="4009838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Haga clic en el icono para agregar una imagen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_tradnl" alt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2D40E2-A330-4621-9C65-B993716F2DCB}" type="slidenum">
              <a:rPr lang="es-ES_tradnl" altLang="es-ES_tradnl" smtClean="0"/>
              <a:pPr/>
              <a:t>‹Nº›</a:t>
            </a:fld>
            <a:endParaRPr lang="es-ES_tradnl" altLang="es-ES_tradnl"/>
          </a:p>
        </p:txBody>
      </p:sp>
    </p:spTree>
    <p:extLst>
      <p:ext uri="{BB962C8B-B14F-4D97-AF65-F5344CB8AC3E}">
        <p14:creationId xmlns:p14="http://schemas.microsoft.com/office/powerpoint/2010/main" val="1356244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304800" y="0"/>
            <a:ext cx="8837613" cy="6856413"/>
            <a:chOff x="192" y="0"/>
            <a:chExt cx="5567" cy="4319"/>
          </a:xfrm>
        </p:grpSpPr>
        <p:sp>
          <p:nvSpPr>
            <p:cNvPr id="2051" name="Rectangle 3"/>
            <p:cNvSpPr>
              <a:spLocks noChangeArrowheads="1"/>
            </p:cNvSpPr>
            <p:nvPr/>
          </p:nvSpPr>
          <p:spPr bwMode="auto">
            <a:xfrm>
              <a:off x="384" y="0"/>
              <a:ext cx="4992" cy="4319"/>
            </a:xfrm>
            <a:prstGeom prst="rect">
              <a:avLst/>
            </a:prstGeom>
            <a:solidFill>
              <a:schemeClr val="folHlink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052" name="Rectangle 4"/>
            <p:cNvSpPr>
              <a:spLocks noChangeArrowheads="1"/>
            </p:cNvSpPr>
            <p:nvPr/>
          </p:nvSpPr>
          <p:spPr bwMode="auto">
            <a:xfrm>
              <a:off x="192" y="192"/>
              <a:ext cx="5567" cy="96"/>
            </a:xfrm>
            <a:prstGeom prst="rect">
              <a:avLst/>
            </a:prstGeom>
            <a:solidFill>
              <a:schemeClr val="accent2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  <p:sp>
          <p:nvSpPr>
            <p:cNvPr id="2053" name="Rectangle 5"/>
            <p:cNvSpPr>
              <a:spLocks noChangeArrowheads="1"/>
            </p:cNvSpPr>
            <p:nvPr/>
          </p:nvSpPr>
          <p:spPr bwMode="auto">
            <a:xfrm>
              <a:off x="480" y="0"/>
              <a:ext cx="124" cy="1248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ES_tradnl"/>
            </a:p>
          </p:txBody>
        </p:sp>
      </p:grpSp>
      <p:sp>
        <p:nvSpPr>
          <p:cNvPr id="2054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ES_tradnl" smtClean="0"/>
              <a:t>Haga clic para modificar el estilo de título del patrón</a:t>
            </a:r>
            <a:endParaRPr lang="es-ES_tradnl" altLang="es-ES_tradnl" smtClean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ES_tradnl" smtClean="0"/>
              <a:t>Haga clic para modificar el estilo de texto del patrón</a:t>
            </a:r>
          </a:p>
          <a:p>
            <a:pPr lvl="1"/>
            <a:r>
              <a:rPr lang="es-ES_tradnl" altLang="es-ES_tradnl" smtClean="0"/>
              <a:t>Segundo nivel</a:t>
            </a:r>
          </a:p>
          <a:p>
            <a:pPr lvl="2"/>
            <a:r>
              <a:rPr lang="es-ES_tradnl" altLang="es-ES_tradnl" smtClean="0"/>
              <a:t>Tercer nivel</a:t>
            </a:r>
          </a:p>
          <a:p>
            <a:pPr lvl="3"/>
            <a:r>
              <a:rPr lang="es-ES_tradnl" altLang="es-ES_tradnl" smtClean="0"/>
              <a:t>Cuarto nivel</a:t>
            </a:r>
          </a:p>
          <a:p>
            <a:pPr lvl="4"/>
            <a:r>
              <a:rPr lang="es-ES_tradnl" altLang="es-ES_tradnl" smtClean="0"/>
              <a:t>Quinto nivel</a:t>
            </a:r>
            <a:endParaRPr lang="es-ES_tradnl" altLang="es-ES_tradnl" smtClean="0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_tradnl" altLang="es-ES_tradnl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_tradnl" altLang="es-ES_tradnl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BB01BA0-9DB0-4F17-B7A1-FE6AC90C3CC5}" type="slidenum">
              <a:rPr lang="es-ES_tradnl" altLang="es-ES_tradnl" smtClean="0"/>
              <a:pPr/>
              <a:t>‹Nº›</a:t>
            </a:fld>
            <a:endParaRPr lang="es-ES_tradnl" alt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s-ES_tradnl" dirty="0" smtClean="0"/>
              <a:t>Siglos de historia</a:t>
            </a:r>
            <a:endParaRPr lang="es-ES_tradnl" dirty="0"/>
          </a:p>
        </p:txBody>
      </p:sp>
      <p:sp>
        <p:nvSpPr>
          <p:cNvPr id="3" name="2 Subtítulo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138208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0"/>
            <a:ext cx="6048672" cy="45719"/>
          </a:xfrm>
        </p:spPr>
        <p:txBody>
          <a:bodyPr/>
          <a:lstStyle/>
          <a:p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85800" y="548680"/>
            <a:ext cx="7772400" cy="5547320"/>
          </a:xfrm>
        </p:spPr>
        <p:txBody>
          <a:bodyPr/>
          <a:lstStyle/>
          <a:p>
            <a:r>
              <a:rPr lang="es-ES_tradnl" dirty="0" smtClean="0"/>
              <a:t>Latín culto:</a:t>
            </a:r>
          </a:p>
          <a:p>
            <a:r>
              <a:rPr lang="es-ES_tradnl" dirty="0" smtClean="0"/>
              <a:t>Se sigue transformando hasta nuestros días:</a:t>
            </a:r>
          </a:p>
          <a:p>
            <a:pPr lvl="1"/>
            <a:r>
              <a:rPr lang="es-ES_tradnl" dirty="0" smtClean="0"/>
              <a:t>Edad Media (VII-XIV)</a:t>
            </a:r>
          </a:p>
          <a:p>
            <a:pPr lvl="3"/>
            <a:r>
              <a:rPr lang="es-ES_tradnl" dirty="0" smtClean="0"/>
              <a:t>Evoluciona bajo la influencia de las lenguas romances.</a:t>
            </a:r>
          </a:p>
          <a:p>
            <a:pPr lvl="1"/>
            <a:r>
              <a:rPr lang="es-ES_tradnl" dirty="0" smtClean="0"/>
              <a:t>Humanismo (XIV-XVIII)</a:t>
            </a:r>
          </a:p>
          <a:p>
            <a:pPr lvl="2"/>
            <a:r>
              <a:rPr lang="es-ES_tradnl" dirty="0" smtClean="0"/>
              <a:t>Intelectuales recuperan latín época clásica</a:t>
            </a:r>
          </a:p>
          <a:p>
            <a:pPr lvl="3"/>
            <a:r>
              <a:rPr lang="es-ES_tradnl" dirty="0" smtClean="0"/>
              <a:t>Modelo de lengua literaria</a:t>
            </a:r>
          </a:p>
          <a:p>
            <a:pPr lvl="2"/>
            <a:r>
              <a:rPr lang="es-ES_tradnl" dirty="0" smtClean="0"/>
              <a:t>Vehículo de comunicación 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548452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Actualmente:</a:t>
            </a:r>
          </a:p>
          <a:p>
            <a:pPr lvl="1"/>
            <a:r>
              <a:rPr lang="es-ES_tradnl" dirty="0" smtClean="0"/>
              <a:t>Intento de recuperar el latín</a:t>
            </a:r>
          </a:p>
          <a:p>
            <a:pPr lvl="2"/>
            <a:r>
              <a:rPr lang="es-ES_tradnl" dirty="0" smtClean="0"/>
              <a:t>Hablado </a:t>
            </a:r>
          </a:p>
          <a:p>
            <a:pPr lvl="2"/>
            <a:r>
              <a:rPr lang="es-ES_tradnl" dirty="0" smtClean="0"/>
              <a:t>Escrito.</a:t>
            </a:r>
          </a:p>
          <a:p>
            <a:r>
              <a:rPr lang="es-ES_tradnl" dirty="0" smtClean="0"/>
              <a:t>Idioma oficial de la Iglesia</a:t>
            </a:r>
          </a:p>
          <a:p>
            <a:pPr lvl="1"/>
            <a:r>
              <a:rPr lang="es-ES_tradnl" dirty="0" smtClean="0"/>
              <a:t>Textos oficiales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3814477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ejercicio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smtClean="0"/>
              <a:t>16</a:t>
            </a: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94845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Se expande: conquistas militares y políticas.</a:t>
            </a:r>
          </a:p>
          <a:p>
            <a:r>
              <a:rPr lang="es-ES_tradnl" dirty="0" smtClean="0"/>
              <a:t>Occidente: elemento fundamental de cohesión</a:t>
            </a:r>
          </a:p>
          <a:p>
            <a:r>
              <a:rPr lang="es-ES_tradnl" dirty="0" smtClean="0"/>
              <a:t>Oriente:</a:t>
            </a:r>
          </a:p>
          <a:p>
            <a:pPr lvl="1"/>
            <a:r>
              <a:rPr lang="es-ES_tradnl" dirty="0" smtClean="0"/>
              <a:t>Se sigue hablando griego</a:t>
            </a:r>
          </a:p>
          <a:p>
            <a:pPr lvl="1"/>
            <a:r>
              <a:rPr lang="es-ES_tradnl" dirty="0" smtClean="0"/>
              <a:t>Lengua de prestigio</a:t>
            </a:r>
          </a:p>
          <a:p>
            <a:pPr lvl="1"/>
            <a:r>
              <a:rPr lang="es-ES_tradnl" dirty="0" smtClean="0"/>
              <a:t>No se trató de imponer el latín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936744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62248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Fases evolución latina</a:t>
            </a:r>
            <a:endParaRPr lang="es-ES_tradnl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59204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Latín arcaico</a:t>
            </a:r>
            <a:br>
              <a:rPr lang="es-ES_tradnl" dirty="0" smtClean="0"/>
            </a:br>
            <a:r>
              <a:rPr lang="es-ES_tradnl" dirty="0" smtClean="0"/>
              <a:t>VI-III a. C.</a:t>
            </a:r>
            <a:endParaRPr lang="es-ES_tradnl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Latín preliterario.</a:t>
            </a:r>
          </a:p>
          <a:p>
            <a:r>
              <a:rPr lang="es-ES_tradnl" dirty="0" smtClean="0"/>
              <a:t>Conocido por inscripciones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551858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Latín preclásico</a:t>
            </a:r>
            <a:br>
              <a:rPr lang="es-ES_tradnl" dirty="0" smtClean="0"/>
            </a:br>
            <a:r>
              <a:rPr lang="es-ES_tradnl" dirty="0" smtClean="0"/>
              <a:t>III-80 a. C.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Primeros textos literarios.</a:t>
            </a:r>
          </a:p>
          <a:p>
            <a:r>
              <a:rPr lang="es-ES_tradnl" dirty="0" smtClean="0"/>
              <a:t>Mayor evolución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531786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Latín clásico</a:t>
            </a:r>
            <a:br>
              <a:rPr lang="es-ES_tradnl" dirty="0" smtClean="0"/>
            </a:br>
            <a:r>
              <a:rPr lang="es-ES_tradnl" dirty="0" smtClean="0"/>
              <a:t>80 a. C.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Edad de oro de lengua y literatura.</a:t>
            </a:r>
          </a:p>
          <a:p>
            <a:r>
              <a:rPr lang="es-ES_tradnl" dirty="0" smtClean="0"/>
              <a:t>Formas definitivas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321274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Latín posclásico y tardío</a:t>
            </a:r>
            <a:br>
              <a:rPr lang="es-ES_tradnl" dirty="0" smtClean="0"/>
            </a:br>
            <a:r>
              <a:rPr lang="es-ES_tradnl" dirty="0" smtClean="0"/>
              <a:t>I-VII a. C.</a:t>
            </a:r>
            <a:br>
              <a:rPr lang="es-ES_tradnl" dirty="0" smtClean="0"/>
            </a:b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Lengua literaria se mezcla con oral</a:t>
            </a:r>
          </a:p>
          <a:p>
            <a:r>
              <a:rPr lang="es-ES_tradnl" dirty="0" smtClean="0"/>
              <a:t>Diversificación del latín en las zonas del Imperio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084384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S. VIII: lenguas vernáculas.</a:t>
            </a:r>
          </a:p>
          <a:p>
            <a:r>
              <a:rPr lang="es-ES_tradnl" dirty="0" smtClean="0"/>
              <a:t>Latín: no lengua de comunicación</a:t>
            </a:r>
          </a:p>
          <a:p>
            <a:r>
              <a:rPr lang="es-ES_tradnl" dirty="0" smtClean="0"/>
              <a:t>Reservado a documentos </a:t>
            </a:r>
          </a:p>
          <a:p>
            <a:pPr lvl="1"/>
            <a:r>
              <a:rPr lang="es-ES_tradnl" dirty="0" smtClean="0"/>
              <a:t>Literarios</a:t>
            </a:r>
          </a:p>
          <a:p>
            <a:pPr lvl="1"/>
            <a:r>
              <a:rPr lang="es-ES_tradnl" dirty="0" smtClean="0"/>
              <a:t>Legales</a:t>
            </a:r>
          </a:p>
          <a:p>
            <a:pPr lvl="1"/>
            <a:r>
              <a:rPr lang="es-ES_tradnl" dirty="0" smtClean="0"/>
              <a:t>oficiales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028491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ntilla de diseño Tatami">
  <a:themeElements>
    <a:clrScheme name="Tema de Office 1">
      <a:dk1>
        <a:srgbClr val="000000"/>
      </a:dk1>
      <a:lt1>
        <a:srgbClr val="CC9900"/>
      </a:lt1>
      <a:dk2>
        <a:srgbClr val="663300"/>
      </a:dk2>
      <a:lt2>
        <a:srgbClr val="996600"/>
      </a:lt2>
      <a:accent1>
        <a:srgbClr val="FF6633"/>
      </a:accent1>
      <a:accent2>
        <a:srgbClr val="999933"/>
      </a:accent2>
      <a:accent3>
        <a:srgbClr val="E2CAAA"/>
      </a:accent3>
      <a:accent4>
        <a:srgbClr val="000000"/>
      </a:accent4>
      <a:accent5>
        <a:srgbClr val="FFB8AD"/>
      </a:accent5>
      <a:accent6>
        <a:srgbClr val="8A8A2D"/>
      </a:accent6>
      <a:hlink>
        <a:srgbClr val="CC3300"/>
      </a:hlink>
      <a:folHlink>
        <a:srgbClr val="FFCC99"/>
      </a:folHlink>
    </a:clrScheme>
    <a:fontScheme name="Tema de Offic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s-ES_tradn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s-ES_tradn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Tema de Office 1">
        <a:dk1>
          <a:srgbClr val="000000"/>
        </a:dk1>
        <a:lt1>
          <a:srgbClr val="CC9900"/>
        </a:lt1>
        <a:dk2>
          <a:srgbClr val="663300"/>
        </a:dk2>
        <a:lt2>
          <a:srgbClr val="996600"/>
        </a:lt2>
        <a:accent1>
          <a:srgbClr val="FF6633"/>
        </a:accent1>
        <a:accent2>
          <a:srgbClr val="999933"/>
        </a:accent2>
        <a:accent3>
          <a:srgbClr val="E2CAAA"/>
        </a:accent3>
        <a:accent4>
          <a:srgbClr val="000000"/>
        </a:accent4>
        <a:accent5>
          <a:srgbClr val="FFB8AD"/>
        </a:accent5>
        <a:accent6>
          <a:srgbClr val="8A8A2D"/>
        </a:accent6>
        <a:hlink>
          <a:srgbClr val="CC3300"/>
        </a:hlink>
        <a:folHlink>
          <a:srgbClr val="FF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2">
        <a:dk1>
          <a:srgbClr val="000000"/>
        </a:dk1>
        <a:lt1>
          <a:srgbClr val="FFFFFF"/>
        </a:lt1>
        <a:dk2>
          <a:srgbClr val="663300"/>
        </a:dk2>
        <a:lt2>
          <a:srgbClr val="996600"/>
        </a:lt2>
        <a:accent1>
          <a:srgbClr val="FF6633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FFB8AD"/>
        </a:accent5>
        <a:accent6>
          <a:srgbClr val="8A8A2D"/>
        </a:accent6>
        <a:hlink>
          <a:srgbClr val="CC3300"/>
        </a:hlink>
        <a:folHlink>
          <a:srgbClr val="FF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969696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A1A1A1"/>
        </a:accent6>
        <a:hlink>
          <a:srgbClr val="5F5F5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 de diseño Tatami</Template>
  <TotalTime>12</TotalTime>
  <Words>160</Words>
  <Application>Microsoft Office PowerPoint</Application>
  <PresentationFormat>Presentación en pantalla (4:3)</PresentationFormat>
  <Paragraphs>42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6" baseType="lpstr">
      <vt:lpstr>Times New Roman</vt:lpstr>
      <vt:lpstr>Monotype Sorts</vt:lpstr>
      <vt:lpstr>Arial</vt:lpstr>
      <vt:lpstr>Plantilla de diseño Tatami</vt:lpstr>
      <vt:lpstr>Siglos de historia</vt:lpstr>
      <vt:lpstr>Presentación de PowerPoint</vt:lpstr>
      <vt:lpstr>Presentación de PowerPoint</vt:lpstr>
      <vt:lpstr>Fases evolución latina</vt:lpstr>
      <vt:lpstr>Latín arcaico VI-III a. C.</vt:lpstr>
      <vt:lpstr>Latín preclásico III-80 a. C.</vt:lpstr>
      <vt:lpstr>Latín clásico 80 a. C.</vt:lpstr>
      <vt:lpstr>Latín posclásico y tardío I-VII a. C. </vt:lpstr>
      <vt:lpstr>Presentación de PowerPoint</vt:lpstr>
      <vt:lpstr>Presentación de PowerPoint</vt:lpstr>
      <vt:lpstr>Presentación de PowerPoint</vt:lpstr>
      <vt:lpstr>ejercicio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Siglos de historia</dc:title>
  <dc:creator>Maria</dc:creator>
  <cp:lastModifiedBy>Maria</cp:lastModifiedBy>
  <cp:revision>2</cp:revision>
  <cp:lastPrinted>1601-01-01T00:00:00Z</cp:lastPrinted>
  <dcterms:created xsi:type="dcterms:W3CDTF">2018-05-16T11:56:14Z</dcterms:created>
  <dcterms:modified xsi:type="dcterms:W3CDTF">2018-05-16T12:08:39Z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TC010690833082</vt:lpwstr>
  </property>
</Properties>
</file>