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457200" y="228600"/>
            <a:ext cx="7772400" cy="4572000"/>
          </a:xfrm>
        </p:spPr>
        <p:txBody>
          <a:bodyPr anchor="ctr"/>
          <a:lstStyle>
            <a:lvl1pPr>
              <a:defRPr sz="8800" spc="-80">
                <a:solidFill>
                  <a:srgbClr val="000000"/>
                </a:solidFill>
              </a:defRPr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>
              <a:defRPr b="0" cap="all" spc="120">
                <a:solidFill>
                  <a:srgbClr val="D1282E"/>
                </a:solidFill>
                <a:latin typeface="Arial Black"/>
              </a:defRPr>
            </a:lvl1pPr>
          </a:lstStyle>
          <a:p>
            <a:pPr lvl="0"/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DF2A1FA-F6BD-476B-B11E-31E935CE8C55}" type="datetime1">
              <a:rPr lang="es-ES"/>
              <a:pPr lvl="0"/>
              <a:t>31/12/2017</a:t>
            </a:fld>
            <a:endParaRPr lang="es-E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6" name="Rectangle 8"/>
          <p:cNvSpPr/>
          <p:nvPr/>
        </p:nvSpPr>
        <p:spPr>
          <a:xfrm>
            <a:off x="9001125" y="4846320"/>
            <a:ext cx="142875" cy="2011680"/>
          </a:xfrm>
          <a:prstGeom prst="rect">
            <a:avLst/>
          </a:prstGeom>
          <a:solidFill>
            <a:srgbClr val="D1282E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" name="Rectangle 9"/>
          <p:cNvSpPr/>
          <p:nvPr/>
        </p:nvSpPr>
        <p:spPr>
          <a:xfrm>
            <a:off x="9001125" y="0"/>
            <a:ext cx="142875" cy="4846320"/>
          </a:xfrm>
          <a:prstGeom prst="rect">
            <a:avLst/>
          </a:prstGeom>
          <a:solidFill>
            <a:srgbClr val="000000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/>
            <a:fld id="{DACB8B96-75C9-45C6-A2F1-E50AC6D3881D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45032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FE54145-72E9-4E0B-A20C-27A2EB4D0A68}" type="datetime1">
              <a:rPr lang="es-ES"/>
              <a:pPr lvl="0"/>
              <a:t>31/12/2017</a:t>
            </a:fld>
            <a:endParaRPr lang="es-E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674A764-CF2A-4648-B05D-D18BF99500B6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61298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DBC716A-9792-4F52-88E4-BDCF615BCA7E}" type="datetime1">
              <a:rPr lang="es-ES"/>
              <a:pPr lvl="0"/>
              <a:t>31/12/2017</a:t>
            </a:fld>
            <a:endParaRPr lang="es-E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2773DBE-70EB-4A34-947A-F9789B1E4C53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03287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5349A10-0322-4A58-90F5-5B600D4757F0}" type="datetime1">
              <a:rPr lang="es-ES"/>
              <a:pPr lvl="0"/>
              <a:t>31/12/2017</a:t>
            </a:fld>
            <a:endParaRPr lang="es-E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EF81ABD-6C19-4988-9705-A4206C6CC0CC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58425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7200" y="1447796"/>
            <a:ext cx="7772400" cy="4321170"/>
          </a:xfrm>
        </p:spPr>
        <p:txBody>
          <a:bodyPr anchor="ctr"/>
          <a:lstStyle>
            <a:lvl1pPr>
              <a:defRPr sz="8800" spc="-80">
                <a:solidFill>
                  <a:srgbClr val="000000"/>
                </a:solidFill>
              </a:defRPr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200" y="228600"/>
            <a:ext cx="7772400" cy="1066803"/>
          </a:xfrm>
        </p:spPr>
        <p:txBody>
          <a:bodyPr anchor="b"/>
          <a:lstStyle>
            <a:lvl1pPr>
              <a:defRPr b="0" cap="all" spc="120">
                <a:solidFill>
                  <a:srgbClr val="D1282E"/>
                </a:solidFill>
                <a:latin typeface="Arial Black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245AB0A-E855-4D84-95A6-5C68CB15FE8A}" type="datetime1">
              <a:rPr lang="es-ES"/>
              <a:pPr lvl="0"/>
              <a:t>31/12/2017</a:t>
            </a:fld>
            <a:endParaRPr lang="es-ES"/>
          </a:p>
        </p:txBody>
      </p:sp>
      <p:sp>
        <p:nvSpPr>
          <p:cNvPr id="5" name="Slide Number Placeholder 7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F1137D7-36BC-4D9C-ABFF-C59BA087C638}" type="slidenum">
              <a:t>‹Nº›</a:t>
            </a:fld>
            <a:endParaRPr lang="es-ES"/>
          </a:p>
        </p:txBody>
      </p:sp>
      <p:sp>
        <p:nvSpPr>
          <p:cNvPr id="6" name="Footer Placeholder 8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96329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1630676" y="1574797"/>
            <a:ext cx="3291840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090163" y="1574797"/>
            <a:ext cx="3291840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A2D6D4D-56F8-4EE7-A202-96FBBE268303}" type="datetime1">
              <a:rPr lang="es-ES"/>
              <a:pPr lvl="0"/>
              <a:t>31/12/2017</a:t>
            </a:fld>
            <a:endParaRPr lang="es-E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A31339-F3D9-45B8-A71E-C38262EA05BA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20195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59"/>
          </a:xfrm>
        </p:spPr>
        <p:txBody>
          <a:bodyPr anchor="b"/>
          <a:lstStyle>
            <a:lvl1pPr>
              <a:spcBef>
                <a:spcPts val="400"/>
              </a:spcBef>
              <a:defRPr sz="1800" b="0" cap="all" spc="100">
                <a:latin typeface="Arial Black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1627632" y="2259363"/>
            <a:ext cx="3291840" cy="3840480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defRPr/>
            </a:lvl2pPr>
            <a:lvl3pPr>
              <a:defRPr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093208" y="1572768"/>
            <a:ext cx="3291840" cy="639759"/>
          </a:xfrm>
        </p:spPr>
        <p:txBody>
          <a:bodyPr anchor="b"/>
          <a:lstStyle>
            <a:lvl1pPr>
              <a:spcBef>
                <a:spcPts val="400"/>
              </a:spcBef>
              <a:defRPr sz="1800" b="0" cap="all" spc="100">
                <a:latin typeface="Arial Black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093208" y="2259363"/>
            <a:ext cx="3291840" cy="3840480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defRPr/>
            </a:lvl2pPr>
            <a:lvl3pPr>
              <a:defRPr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0946F0D-E906-47ED-8758-88E148968586}" type="datetime1">
              <a:rPr lang="es-ES"/>
              <a:pPr lvl="0"/>
              <a:t>31/12/2017</a:t>
            </a:fld>
            <a:endParaRPr lang="es-ES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5A7172F-5209-4FB9-AD91-0D3DF1AADDF2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28586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7938B1A-8E8A-4B97-819D-5ACDE919502B}" type="datetime1">
              <a:rPr lang="es-ES"/>
              <a:pPr lvl="0"/>
              <a:t>31/12/2017</a:t>
            </a:fld>
            <a:endParaRPr lang="es-ES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76BF44D-C681-42CA-AE55-E7515E4E5B77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769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A02182-E1E9-4473-9BD1-316080B5A27C}" type="datetime1">
              <a:rPr lang="es-ES"/>
              <a:pPr lvl="0"/>
              <a:t>31/12/2017</a:t>
            </a:fld>
            <a:endParaRPr lang="es-ES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12512A4-C7BE-444C-844B-33463EA9788F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22802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 noGrp="1"/>
          </p:cNvSpPr>
          <p:nvPr>
            <p:ph idx="1"/>
          </p:nvPr>
        </p:nvSpPr>
        <p:spPr>
          <a:xfrm>
            <a:off x="3575047" y="1600200"/>
            <a:ext cx="5111752" cy="4480560"/>
          </a:xfrm>
        </p:spPr>
        <p:txBody>
          <a:bodyPr/>
          <a:lstStyle>
            <a:lvl1pPr>
              <a:spcBef>
                <a:spcPts val="800"/>
              </a:spcBef>
              <a:defRPr sz="3200"/>
            </a:lvl1pPr>
            <a:lvl2pPr>
              <a:spcBef>
                <a:spcPts val="700"/>
              </a:spcBef>
              <a:defRPr sz="2800"/>
            </a:lvl2pPr>
            <a:lvl3pPr>
              <a:spcBef>
                <a:spcPts val="600"/>
              </a:spcBef>
              <a:defRPr sz="2400"/>
            </a:lvl3pPr>
            <a:lvl4pPr>
              <a:spcBef>
                <a:spcPts val="500"/>
              </a:spcBef>
              <a:defRPr sz="2000"/>
            </a:lvl4pPr>
            <a:lvl5pPr>
              <a:spcBef>
                <a:spcPts val="500"/>
              </a:spcBef>
              <a:defRPr sz="2000"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3" name="Text Placeholder 3"/>
          <p:cNvSpPr txBox="1">
            <a:spLocks noGrp="1"/>
          </p:cNvSpPr>
          <p:nvPr>
            <p:ph type="body" idx="2"/>
          </p:nvPr>
        </p:nvSpPr>
        <p:spPr>
          <a:xfrm>
            <a:off x="457200" y="1600200"/>
            <a:ext cx="3008311" cy="4480560"/>
          </a:xfrm>
        </p:spPr>
        <p:txBody>
          <a:bodyPr/>
          <a:lstStyle>
            <a:lvl1pPr>
              <a:spcBef>
                <a:spcPts val="400"/>
              </a:spcBef>
              <a:defRPr sz="1600"/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C0A1DE6-9CF7-48E0-A338-B9FB32701823}" type="datetime1">
              <a:rPr lang="es-ES"/>
              <a:pPr lvl="0"/>
              <a:t>31/12/2017</a:t>
            </a:fld>
            <a:endParaRPr lang="es-ES"/>
          </a:p>
        </p:txBody>
      </p:sp>
      <p:sp>
        <p:nvSpPr>
          <p:cNvPr id="5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6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E23391D-91B9-4FC7-8A8F-DD2E9C108B67}" type="slidenum">
              <a:t>‹Nº›</a:t>
            </a:fld>
            <a:endParaRPr lang="es-ES"/>
          </a:p>
        </p:txBody>
      </p:sp>
      <p:sp>
        <p:nvSpPr>
          <p:cNvPr id="7" name="Title 7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612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/>
          <p:nvPr/>
        </p:nvSpPr>
        <p:spPr>
          <a:xfrm>
            <a:off x="9001125" y="4846320"/>
            <a:ext cx="142875" cy="2011680"/>
          </a:xfrm>
          <a:prstGeom prst="rect">
            <a:avLst/>
          </a:prstGeom>
          <a:solidFill>
            <a:srgbClr val="D1282E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0" y="0"/>
            <a:ext cx="9000878" cy="4846320"/>
          </a:xfrm>
          <a:solidFill>
            <a:srgbClr val="BFBFBF"/>
          </a:solidFill>
        </p:spPr>
        <p:txBody>
          <a:bodyPr/>
          <a:lstStyle>
            <a:lvl1pPr>
              <a:spcBef>
                <a:spcPts val="800"/>
              </a:spcBef>
              <a:defRPr sz="3200"/>
            </a:lvl1pPr>
          </a:lstStyle>
          <a:p>
            <a:pPr lvl="0"/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457200" y="5715000"/>
            <a:ext cx="8153403" cy="457200"/>
          </a:xfrm>
        </p:spPr>
        <p:txBody>
          <a:bodyPr/>
          <a:lstStyle>
            <a:lvl1pPr>
              <a:spcBef>
                <a:spcPts val="400"/>
              </a:spcBef>
              <a:defRPr sz="1600"/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7610292-8ABA-4A7F-8B50-253210B02B22}" type="datetime1">
              <a:rPr lang="es-ES"/>
              <a:pPr lvl="0"/>
              <a:t>31/12/2017</a:t>
            </a:fld>
            <a:endParaRPr lang="es-E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/>
            <a:fld id="{779905F3-AB32-4508-959B-EEDDD0F9EFFD}" type="slidenum">
              <a:t>‹Nº›</a:t>
            </a:fld>
            <a:endParaRPr lang="es-ES"/>
          </a:p>
        </p:txBody>
      </p:sp>
      <p:sp>
        <p:nvSpPr>
          <p:cNvPr id="8" name="Title 7"/>
          <p:cNvSpPr txBox="1">
            <a:spLocks noGrp="1"/>
          </p:cNvSpPr>
          <p:nvPr>
            <p:ph type="title"/>
          </p:nvPr>
        </p:nvSpPr>
        <p:spPr>
          <a:xfrm>
            <a:off x="457200" y="4953003"/>
            <a:ext cx="8153403" cy="761996"/>
          </a:xfrm>
        </p:spPr>
        <p:txBody>
          <a:bodyPr anchor="t"/>
          <a:lstStyle>
            <a:lvl1pPr>
              <a:defRPr sz="3200"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9" name="Rectangle 9"/>
          <p:cNvSpPr/>
          <p:nvPr/>
        </p:nvSpPr>
        <p:spPr>
          <a:xfrm>
            <a:off x="9001125" y="0"/>
            <a:ext cx="142875" cy="4846320"/>
          </a:xfrm>
          <a:prstGeom prst="rect">
            <a:avLst/>
          </a:prstGeom>
          <a:solidFill>
            <a:srgbClr val="000000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426329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457200" y="152713"/>
            <a:ext cx="5791196" cy="1371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200" y="1752603"/>
            <a:ext cx="7619996" cy="437356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457200" y="6172200"/>
            <a:ext cx="3429000" cy="30479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0" anchor="b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s-ES" sz="10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fld id="{F84D0743-1F83-4585-9E55-6E646D920A66}" type="datetime1">
              <a:rPr lang="es-ES"/>
              <a:pPr lvl="0"/>
              <a:t>31/12/2017</a:t>
            </a:fld>
            <a:endParaRPr lang="es-E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457200" y="6492870"/>
            <a:ext cx="3429000" cy="28384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s-ES" sz="10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endParaRPr lang="es-E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 rot="16200004">
            <a:off x="8227378" y="5885488"/>
            <a:ext cx="1315721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s-ES" sz="2400" b="1" i="0" u="none" strike="noStrike" kern="1200" cap="none" spc="0" baseline="0">
                <a:solidFill>
                  <a:srgbClr val="D1282E"/>
                </a:solidFill>
                <a:uFillTx/>
                <a:latin typeface="Arial"/>
              </a:defRPr>
            </a:lvl1pPr>
          </a:lstStyle>
          <a:p>
            <a:pPr lvl="0"/>
            <a:fld id="{41FF46BD-CCB7-4E0F-BFE6-C3102F4F6D93}" type="slidenum">
              <a:t>‹Nº›</a:t>
            </a:fld>
            <a:endParaRPr lang="es-ES"/>
          </a:p>
        </p:txBody>
      </p:sp>
      <p:sp>
        <p:nvSpPr>
          <p:cNvPr id="7" name="Rectangle 6"/>
          <p:cNvSpPr/>
          <p:nvPr/>
        </p:nvSpPr>
        <p:spPr>
          <a:xfrm>
            <a:off x="9001125" y="0"/>
            <a:ext cx="142875" cy="1371600"/>
          </a:xfrm>
          <a:prstGeom prst="rect">
            <a:avLst/>
          </a:prstGeom>
          <a:solidFill>
            <a:srgbClr val="D1282E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001125" y="1371600"/>
            <a:ext cx="142875" cy="5486400"/>
          </a:xfrm>
          <a:prstGeom prst="rect">
            <a:avLst/>
          </a:prstGeom>
          <a:solidFill>
            <a:srgbClr val="000000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es-ES" sz="3600" b="0" i="0" u="none" strike="noStrike" kern="1200" cap="all" spc="-60" baseline="0">
          <a:solidFill>
            <a:srgbClr val="D1282E"/>
          </a:solidFill>
          <a:uFillTx/>
          <a:latin typeface="Arial Black"/>
        </a:defRPr>
      </a:lvl1pPr>
    </p:titleStyle>
    <p:bodyStyle>
      <a:lvl1pPr marL="0" marR="0" lvl="0" indent="0" algn="l" defTabSz="914400" rtl="0" fontAlgn="auto" hangingPunct="1">
        <a:lnSpc>
          <a:spcPct val="100000"/>
        </a:lnSpc>
        <a:spcBef>
          <a:spcPts val="500"/>
        </a:spcBef>
        <a:spcAft>
          <a:spcPts val="600"/>
        </a:spcAft>
        <a:buNone/>
        <a:tabLst/>
        <a:defRPr lang="es-ES" sz="2000" b="1" i="0" u="none" strike="noStrike" kern="1200" cap="none" spc="0" baseline="0">
          <a:solidFill>
            <a:srgbClr val="000000"/>
          </a:solidFill>
          <a:uFillTx/>
          <a:latin typeface="Arial"/>
        </a:defRPr>
      </a:lvl1pPr>
      <a:lvl2pPr marL="457200" marR="0" lvl="1" indent="-18288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Clr>
          <a:srgbClr val="D1282E"/>
        </a:buClr>
        <a:buSzPct val="100000"/>
        <a:buFont typeface="Arial" pitchFamily="34"/>
        <a:buChar char="•"/>
        <a:tabLst/>
        <a:defRPr lang="es-ES" sz="2000" b="0" i="0" u="none" strike="noStrike" kern="1200" cap="none" spc="0" baseline="0">
          <a:solidFill>
            <a:srgbClr val="000000"/>
          </a:solidFill>
          <a:uFillTx/>
          <a:latin typeface="Arial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400"/>
        </a:spcBef>
        <a:spcAft>
          <a:spcPts val="0"/>
        </a:spcAft>
        <a:buClr>
          <a:srgbClr val="D1282E"/>
        </a:buClr>
        <a:buSzPct val="100000"/>
        <a:buFont typeface="Arial" pitchFamily="34"/>
        <a:buChar char="•"/>
        <a:tabLst/>
        <a:defRPr lang="es-ES" sz="1800" b="0" i="0" u="none" strike="noStrike" kern="1200" cap="none" spc="0" baseline="0">
          <a:solidFill>
            <a:srgbClr val="000000"/>
          </a:solidFill>
          <a:uFillTx/>
          <a:latin typeface="Arial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400"/>
        </a:spcBef>
        <a:spcAft>
          <a:spcPts val="0"/>
        </a:spcAft>
        <a:buClr>
          <a:srgbClr val="D1282E"/>
        </a:buClr>
        <a:buSzPct val="100000"/>
        <a:buFont typeface="Arial" pitchFamily="34"/>
        <a:buChar char="•"/>
        <a:tabLst/>
        <a:defRPr lang="es-ES" sz="1800" b="0" i="0" u="none" strike="noStrike" kern="1200" cap="none" spc="0" baseline="0">
          <a:solidFill>
            <a:srgbClr val="000000"/>
          </a:solidFill>
          <a:uFillTx/>
          <a:latin typeface="Arial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400"/>
        </a:spcBef>
        <a:spcAft>
          <a:spcPts val="0"/>
        </a:spcAft>
        <a:buClr>
          <a:srgbClr val="D1282E"/>
        </a:buClr>
        <a:buSzPct val="100000"/>
        <a:buFont typeface="Arial" pitchFamily="34"/>
        <a:buChar char="•"/>
        <a:tabLst/>
        <a:defRPr lang="es-ES" sz="1800" b="0" i="0" u="none" strike="noStrike" kern="1200" cap="none" spc="0" baseline="0">
          <a:solidFill>
            <a:srgbClr val="000000"/>
          </a:solidFill>
          <a:uFillTx/>
          <a:latin typeface="Arial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ctrTitle"/>
          </p:nvPr>
        </p:nvSpPr>
        <p:spPr/>
        <p:txBody>
          <a:bodyPr anchorCtr="1"/>
          <a:lstStyle/>
          <a:p>
            <a:pPr lvl="0" algn="ctr"/>
            <a:r>
              <a:rPr lang="es-ES" sz="2800"/>
              <a:t>Los esclavos y los hombres libres no ciudadanos.</a:t>
            </a:r>
          </a:p>
        </p:txBody>
      </p:sp>
      <p:sp>
        <p:nvSpPr>
          <p:cNvPr id="3" name="2 Subtítulo"/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s-ES"/>
              <a:t>Sistema económico</a:t>
            </a:r>
          </a:p>
        </p:txBody>
      </p:sp>
      <p:sp>
        <p:nvSpPr>
          <p:cNvPr id="3" name="2 Marcador de contenido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SzPct val="100000"/>
              <a:buChar char="-"/>
            </a:pPr>
            <a:r>
              <a:rPr lang="es-ES" b="0"/>
              <a:t>Basado en:</a:t>
            </a:r>
          </a:p>
          <a:p>
            <a:pPr marL="800100" lvl="1" indent="-342900">
              <a:buChar char="-"/>
            </a:pPr>
            <a:r>
              <a:rPr lang="es-ES"/>
              <a:t>Tareas comerciales</a:t>
            </a:r>
          </a:p>
          <a:p>
            <a:pPr marL="800100" lvl="1" indent="-342900">
              <a:buChar char="-"/>
            </a:pPr>
            <a:r>
              <a:rPr lang="es-ES"/>
              <a:t>Trabajo manual.</a:t>
            </a:r>
          </a:p>
          <a:p>
            <a:pPr marL="1485900" lvl="2" indent="-342900">
              <a:buChar char="-"/>
            </a:pPr>
            <a:r>
              <a:rPr lang="es-ES"/>
              <a:t>Mala reputación</a:t>
            </a:r>
          </a:p>
          <a:p>
            <a:pPr marL="1943100" lvl="3" indent="-342900">
              <a:buChar char="-"/>
            </a:pPr>
            <a:r>
              <a:rPr lang="es-ES"/>
              <a:t>Esclavos.</a:t>
            </a:r>
          </a:p>
          <a:p>
            <a:pPr marL="1943100" lvl="3" indent="-342900">
              <a:buChar char="-"/>
            </a:pPr>
            <a:r>
              <a:rPr lang="es-ES"/>
              <a:t>Extranjeros libres sin derechos políticos.</a:t>
            </a:r>
          </a:p>
          <a:p>
            <a:pPr marL="1485900" lvl="2" indent="-342900">
              <a:buChar char="-"/>
            </a:pPr>
            <a:endParaRPr lang="es-ES"/>
          </a:p>
          <a:p>
            <a:pPr marL="1485900" lvl="2" indent="-342900">
              <a:buChar char="-"/>
            </a:pPr>
            <a:endParaRPr lang="es-E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es-ES"/>
              <a:t>esclavos</a:t>
            </a:r>
          </a:p>
        </p:txBody>
      </p:sp>
      <p:sp>
        <p:nvSpPr>
          <p:cNvPr id="3" name="2 Marcador de contenido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SzPct val="100000"/>
              <a:buChar char="-"/>
            </a:pPr>
            <a:r>
              <a:rPr lang="es-ES" b="0"/>
              <a:t>Hombres y mujeres habían perdido la libertad.</a:t>
            </a:r>
          </a:p>
          <a:p>
            <a:pPr marL="800100" lvl="1" indent="-342900">
              <a:buChar char="-"/>
            </a:pPr>
            <a:r>
              <a:rPr lang="es-ES"/>
              <a:t>Causas de pérdida de libertad:</a:t>
            </a:r>
          </a:p>
          <a:p>
            <a:pPr marL="1485900" lvl="2" indent="-342900">
              <a:buChar char="-"/>
            </a:pPr>
            <a:r>
              <a:rPr lang="es-ES"/>
              <a:t>Nacimiento.</a:t>
            </a:r>
          </a:p>
          <a:p>
            <a:pPr marL="1485900" lvl="2" indent="-342900">
              <a:buChar char="-"/>
            </a:pPr>
            <a:r>
              <a:rPr lang="es-ES"/>
              <a:t>Deudas</a:t>
            </a:r>
          </a:p>
          <a:p>
            <a:pPr marL="1485900" lvl="2" indent="-342900">
              <a:buChar char="-"/>
            </a:pPr>
            <a:r>
              <a:rPr lang="es-ES"/>
              <a:t>Guerra.</a:t>
            </a:r>
          </a:p>
          <a:p>
            <a:pPr marL="342900" lvl="0" indent="-342900">
              <a:buSzPct val="100000"/>
              <a:buChar char="-"/>
            </a:pPr>
            <a:r>
              <a:rPr lang="es-ES" b="0"/>
              <a:t>Servicio de un amo o de la ciudad.</a:t>
            </a:r>
          </a:p>
          <a:p>
            <a:pPr marL="342900" lvl="0" indent="-342900">
              <a:buSzPct val="100000"/>
              <a:buChar char="-"/>
            </a:pPr>
            <a:r>
              <a:rPr lang="es-ES" b="0"/>
              <a:t>Carecían de derechos.</a:t>
            </a:r>
          </a:p>
          <a:p>
            <a:pPr marL="342900" lvl="0" indent="-342900">
              <a:buSzPct val="100000"/>
              <a:buChar char="-"/>
            </a:pPr>
            <a:r>
              <a:rPr lang="es-ES" b="0"/>
              <a:t>No podían formar una familia</a:t>
            </a:r>
          </a:p>
          <a:p>
            <a:pPr marL="800100" lvl="1" indent="-342900">
              <a:buChar char="-"/>
            </a:pPr>
            <a:r>
              <a:rPr lang="es-ES"/>
              <a:t>Hijos propiedad del amo.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es-ES"/>
              <a:t>Funciones esclavos</a:t>
            </a:r>
          </a:p>
        </p:txBody>
      </p:sp>
      <p:sp>
        <p:nvSpPr>
          <p:cNvPr id="3" name="2 Marcador de contenido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90000"/>
              </a:lnSpc>
              <a:buSzPct val="100000"/>
              <a:buChar char="-"/>
            </a:pPr>
            <a:r>
              <a:rPr lang="es-ES" b="0"/>
              <a:t>Ámbito doméstico</a:t>
            </a:r>
          </a:p>
          <a:p>
            <a:pPr marL="800100" lvl="1" indent="-342900">
              <a:lnSpc>
                <a:spcPct val="90000"/>
              </a:lnSpc>
              <a:buChar char="-"/>
            </a:pPr>
            <a:r>
              <a:rPr lang="es-ES"/>
              <a:t>Nodrizas.</a:t>
            </a:r>
          </a:p>
          <a:p>
            <a:pPr marL="800100" lvl="1" indent="-342900">
              <a:lnSpc>
                <a:spcPct val="90000"/>
              </a:lnSpc>
              <a:buChar char="-"/>
            </a:pPr>
            <a:r>
              <a:rPr lang="es-ES" b="1"/>
              <a:t>Pedagogos</a:t>
            </a:r>
            <a:r>
              <a:rPr lang="es-ES"/>
              <a:t>: esclavos encargados de llevar a los niños a la escuela y formarlos.</a:t>
            </a:r>
          </a:p>
          <a:p>
            <a:pPr marL="342900" lvl="0" indent="-342900">
              <a:lnSpc>
                <a:spcPct val="90000"/>
              </a:lnSpc>
              <a:buSzPct val="100000"/>
              <a:buChar char="-"/>
            </a:pPr>
            <a:r>
              <a:rPr lang="es-ES" b="0"/>
              <a:t>Ámbito público:</a:t>
            </a:r>
          </a:p>
          <a:p>
            <a:pPr marL="800100" lvl="1" indent="-342900">
              <a:lnSpc>
                <a:spcPct val="90000"/>
              </a:lnSpc>
              <a:buChar char="-"/>
            </a:pPr>
            <a:r>
              <a:rPr lang="es-ES"/>
              <a:t>Secretarios</a:t>
            </a:r>
          </a:p>
          <a:p>
            <a:pPr marL="800100" lvl="1" indent="-342900">
              <a:lnSpc>
                <a:spcPct val="90000"/>
              </a:lnSpc>
              <a:buChar char="-"/>
            </a:pPr>
            <a:r>
              <a:rPr lang="es-ES"/>
              <a:t>Guardianes de prisiones,</a:t>
            </a:r>
          </a:p>
          <a:p>
            <a:pPr marL="800100" lvl="1" indent="-342900">
              <a:lnSpc>
                <a:spcPct val="90000"/>
              </a:lnSpc>
              <a:buChar char="-"/>
            </a:pPr>
            <a:r>
              <a:rPr lang="es-ES"/>
              <a:t>Policía</a:t>
            </a:r>
          </a:p>
          <a:p>
            <a:pPr marL="342900" lvl="0" indent="-342900">
              <a:lnSpc>
                <a:spcPct val="90000"/>
              </a:lnSpc>
              <a:buSzPct val="100000"/>
              <a:buChar char="-"/>
            </a:pPr>
            <a:r>
              <a:rPr lang="es-ES" b="0"/>
              <a:t>Talleres o minas</a:t>
            </a:r>
          </a:p>
          <a:p>
            <a:pPr marL="342900" lvl="0" indent="-342900">
              <a:lnSpc>
                <a:spcPct val="90000"/>
              </a:lnSpc>
              <a:buSzPct val="100000"/>
              <a:buChar char="-"/>
            </a:pPr>
            <a:r>
              <a:rPr lang="es-ES" b="0"/>
              <a:t>Ejercían oficios como profesor o médico: podían comprar su libertad gracias al salario.</a:t>
            </a:r>
          </a:p>
          <a:p>
            <a:pPr marL="342900" lvl="0" indent="-342900">
              <a:lnSpc>
                <a:spcPct val="90000"/>
              </a:lnSpc>
              <a:buSzPct val="100000"/>
              <a:buChar char="-"/>
            </a:pPr>
            <a:r>
              <a:rPr lang="es-ES" b="0"/>
              <a:t>Podían ser liberados por su amo, vendidos o alquilados.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es-ES"/>
              <a:t>ilotas</a:t>
            </a:r>
          </a:p>
        </p:txBody>
      </p:sp>
      <p:sp>
        <p:nvSpPr>
          <p:cNvPr id="3" name="2 Marcador de contenido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SzPct val="100000"/>
              <a:buChar char="-"/>
            </a:pPr>
            <a:r>
              <a:rPr lang="es-ES" b="0"/>
              <a:t>Semejante al esclavo.</a:t>
            </a:r>
          </a:p>
          <a:p>
            <a:pPr marL="342900" lvl="0" indent="-342900">
              <a:buSzPct val="100000"/>
              <a:buChar char="-"/>
            </a:pPr>
            <a:r>
              <a:rPr lang="es-ES" b="0"/>
              <a:t>Trabajaban las tierras.</a:t>
            </a:r>
          </a:p>
          <a:p>
            <a:pPr marL="342900" lvl="0" indent="-342900">
              <a:buSzPct val="100000"/>
              <a:buChar char="-"/>
            </a:pPr>
            <a:r>
              <a:rPr lang="es-ES" b="0"/>
              <a:t>Vivían en sus propias casas.</a:t>
            </a:r>
          </a:p>
          <a:p>
            <a:pPr marL="342900" lvl="0" indent="-342900">
              <a:buSzPct val="100000"/>
              <a:buChar char="-"/>
            </a:pPr>
            <a:r>
              <a:rPr lang="es-ES" b="0"/>
              <a:t>Criaban a sus hijos</a:t>
            </a:r>
          </a:p>
          <a:p>
            <a:pPr marL="800100" lvl="1" indent="-342900">
              <a:buChar char="-"/>
            </a:pPr>
            <a:r>
              <a:rPr lang="es-ES"/>
              <a:t>Heredaban la condición.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s-ES"/>
              <a:t>Hombres libres no ciudadanos</a:t>
            </a:r>
          </a:p>
        </p:txBody>
      </p:sp>
      <p:sp>
        <p:nvSpPr>
          <p:cNvPr id="3" name="2 Marcador de contenido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SzPct val="100000"/>
              <a:buChar char="-"/>
            </a:pPr>
            <a:r>
              <a:rPr lang="es-ES" b="0"/>
              <a:t>Extranjeros instalados en la polis.</a:t>
            </a:r>
          </a:p>
          <a:p>
            <a:pPr marL="342900" lvl="0" indent="-342900">
              <a:buSzPct val="100000"/>
              <a:buChar char="-"/>
            </a:pPr>
            <a:r>
              <a:rPr lang="es-ES" b="0"/>
              <a:t>Esclavos liberados y sus hijos.</a:t>
            </a:r>
          </a:p>
          <a:p>
            <a:pPr marL="800100" lvl="1" indent="-342900">
              <a:buChar char="-"/>
            </a:pPr>
            <a:r>
              <a:rPr lang="es-ES"/>
              <a:t>Son libres pero no ciudadanos.</a:t>
            </a:r>
          </a:p>
          <a:p>
            <a:pPr marL="342900" lvl="0" indent="-342900">
              <a:buSzPct val="100000"/>
              <a:buChar char="-"/>
            </a:pPr>
            <a:r>
              <a:rPr lang="es-ES" b="0"/>
              <a:t>Nombre: </a:t>
            </a:r>
            <a:r>
              <a:rPr lang="es-ES"/>
              <a:t>meteco</a:t>
            </a:r>
            <a:endParaRPr lang="es-ES" b="0"/>
          </a:p>
          <a:p>
            <a:pPr marL="342900" lvl="0" indent="-342900">
              <a:buSzPct val="100000"/>
              <a:buChar char="-"/>
            </a:pPr>
            <a:r>
              <a:rPr lang="es-ES" b="0"/>
              <a:t>No podían formar parte del gobierno.</a:t>
            </a:r>
          </a:p>
          <a:p>
            <a:pPr marL="342900" lvl="0" indent="-342900">
              <a:buSzPct val="100000"/>
              <a:buChar char="-"/>
            </a:pPr>
            <a:r>
              <a:rPr lang="es-ES" b="0"/>
              <a:t>No podían poseer terrenos.</a:t>
            </a:r>
          </a:p>
          <a:p>
            <a:pPr marL="342900" lvl="0" indent="-342900">
              <a:buSzPct val="100000"/>
              <a:buChar char="-"/>
            </a:pPr>
            <a:r>
              <a:rPr lang="es-ES" b="0"/>
              <a:t>Tenían grandes fortunas.</a:t>
            </a:r>
          </a:p>
          <a:p>
            <a:pPr marL="342900" lvl="0" indent="-342900">
              <a:buSzPct val="100000"/>
              <a:buChar char="-"/>
            </a:pPr>
            <a:r>
              <a:rPr lang="es-ES" b="0"/>
              <a:t>Caían en esclavitud si se hacían pasar por ciudadanos.</a:t>
            </a:r>
            <a:endParaRPr lang="es-E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s-ES"/>
              <a:t>¿metecos en las guerras?</a:t>
            </a:r>
          </a:p>
        </p:txBody>
      </p:sp>
      <p:sp>
        <p:nvSpPr>
          <p:cNvPr id="3" name="2 Marcador de contenido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SzPct val="100000"/>
              <a:buChar char="-"/>
            </a:pPr>
            <a:r>
              <a:rPr lang="es-ES" b="0"/>
              <a:t>No, salvo excepciones.</a:t>
            </a:r>
          </a:p>
          <a:p>
            <a:pPr marL="342900" lvl="0" indent="-342900">
              <a:buSzPct val="100000"/>
              <a:buChar char="-"/>
            </a:pPr>
            <a:r>
              <a:rPr lang="es-ES" b="0"/>
              <a:t>En Esparta sí: </a:t>
            </a:r>
            <a:r>
              <a:rPr lang="es-ES"/>
              <a:t>perieco</a:t>
            </a:r>
            <a:r>
              <a:rPr lang="es-ES" b="0"/>
              <a:t>s.</a:t>
            </a:r>
          </a:p>
          <a:p>
            <a:pPr marL="800100" lvl="1" indent="-342900">
              <a:buChar char="-"/>
            </a:pPr>
            <a:r>
              <a:rPr lang="es-ES"/>
              <a:t>No participaban en asuntos políticos.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s-ES"/>
              <a:t>ejercicios</a:t>
            </a:r>
          </a:p>
        </p:txBody>
      </p:sp>
      <p:sp>
        <p:nvSpPr>
          <p:cNvPr id="3" name="2 Marcador de contenido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Pág. 45: 30, 31, 32</a:t>
            </a:r>
          </a:p>
          <a:p>
            <a:pPr lvl="0"/>
            <a:r>
              <a:rPr lang="es-ES"/>
              <a:t>Pág. 48: 1, 2, 5, 6, 7 (casa), 9, 10, </a:t>
            </a:r>
          </a:p>
          <a:p>
            <a:pPr lvl="0"/>
            <a:r>
              <a:rPr lang="es-ES"/>
              <a:t>Pág. 49: 2, 3, 4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enci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29</TotalTime>
  <Words>267</Words>
  <Application>Microsoft Office PowerPoint</Application>
  <PresentationFormat>Presentación en pantalla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Esencial</vt:lpstr>
      <vt:lpstr>Los esclavos y los hombres libres no ciudadanos.</vt:lpstr>
      <vt:lpstr>Sistema económico</vt:lpstr>
      <vt:lpstr>esclavos</vt:lpstr>
      <vt:lpstr>Funciones esclavos</vt:lpstr>
      <vt:lpstr>ilotas</vt:lpstr>
      <vt:lpstr>Hombres libres no ciudadanos</vt:lpstr>
      <vt:lpstr>¿metecos en las guerras?</vt:lpstr>
      <vt:lpstr>ejercicios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esclavos y los hombres libres no ciudadanos.</dc:title>
  <dc:creator>Maria</dc:creator>
  <cp:lastModifiedBy>Maria</cp:lastModifiedBy>
  <cp:revision>3</cp:revision>
  <dcterms:created xsi:type="dcterms:W3CDTF">2017-11-27T20:44:33Z</dcterms:created>
  <dcterms:modified xsi:type="dcterms:W3CDTF">2017-12-31T17:47:32Z</dcterms:modified>
</cp:coreProperties>
</file>