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43E-0C41-4A48-92F0-A8299BCF5431}" type="datetimeFigureOut">
              <a:rPr lang="es-ES_tradnl" smtClean="0"/>
              <a:t>04/03/2018</a:t>
            </a:fld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14323-C134-407C-B65A-02C90F3BF2A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43E-0C41-4A48-92F0-A8299BCF5431}" type="datetimeFigureOut">
              <a:rPr lang="es-ES_tradnl" smtClean="0"/>
              <a:t>04/03/2018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14323-C134-407C-B65A-02C90F3BF2A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43E-0C41-4A48-92F0-A8299BCF5431}" type="datetimeFigureOut">
              <a:rPr lang="es-ES_tradnl" smtClean="0"/>
              <a:t>04/03/2018</a:t>
            </a:fld>
            <a:endParaRPr lang="es-ES_trad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14323-C134-407C-B65A-02C90F3BF2A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43E-0C41-4A48-92F0-A8299BCF5431}" type="datetimeFigureOut">
              <a:rPr lang="es-ES_tradnl" smtClean="0"/>
              <a:t>04/03/2018</a:t>
            </a:fld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14323-C134-407C-B65A-02C90F3BF2A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43E-0C41-4A48-92F0-A8299BCF5431}" type="datetimeFigureOut">
              <a:rPr lang="es-ES_tradnl" smtClean="0"/>
              <a:t>04/03/2018</a:t>
            </a:fld>
            <a:endParaRPr lang="es-ES_trad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14323-C134-407C-B65A-02C90F3BF2A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43E-0C41-4A48-92F0-A8299BCF5431}" type="datetimeFigureOut">
              <a:rPr lang="es-ES_tradnl" smtClean="0"/>
              <a:t>04/03/2018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14323-C134-407C-B65A-02C90F3BF2A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43E-0C41-4A48-92F0-A8299BCF5431}" type="datetimeFigureOut">
              <a:rPr lang="es-ES_tradnl" smtClean="0"/>
              <a:t>04/03/2018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14323-C134-407C-B65A-02C90F3BF2A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73ECC43E-0C41-4A48-92F0-A8299BCF5431}" type="datetimeFigureOut">
              <a:rPr lang="es-ES_tradnl" smtClean="0"/>
              <a:t>04/03/2018</a:t>
            </a:fld>
            <a:endParaRPr lang="es-ES_tradnl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endParaRPr lang="es-ES_tradnl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74214323-C134-407C-B65A-02C90F3BF2A0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es-ES" sz="2800">
          <a:latin typeface="+mn-lt"/>
        </a:defRPr>
      </a:lvl1pPr>
      <a:lvl2pPr marL="742950" indent="-285750" eaLnBrk="1" hangingPunct="1">
        <a:buChar char="–"/>
        <a:defRPr lang="es-ES" sz="2400">
          <a:latin typeface="+mn-lt"/>
        </a:defRPr>
      </a:lvl2pPr>
      <a:lvl3pPr marL="1143000" indent="-228600" eaLnBrk="1" hangingPunct="1">
        <a:buChar char="•"/>
        <a:defRPr lang="es-ES" sz="2400">
          <a:latin typeface="+mn-lt"/>
        </a:defRPr>
      </a:lvl3pPr>
      <a:lvl4pPr marL="1600200" indent="-228600" eaLnBrk="1" hangingPunct="1">
        <a:buChar char="–"/>
        <a:defRPr lang="es-ES" sz="2000">
          <a:latin typeface="+mn-lt"/>
        </a:defRPr>
      </a:lvl4pPr>
      <a:lvl5pPr marL="2057400" indent="-228600" eaLnBrk="1" hangingPunct="1">
        <a:buChar char="»"/>
        <a:defRPr lang="es-ES" sz="2000">
          <a:latin typeface="+mn-lt"/>
        </a:defRPr>
      </a:lvl5pPr>
      <a:lvl6pPr marL="2514600" indent="-228600" eaLnBrk="1" hangingPunct="1">
        <a:buChar char="•"/>
        <a:defRPr lang="es-ES" sz="2000"/>
      </a:lvl6pPr>
      <a:lvl7pPr marL="2971800" indent="-228600" eaLnBrk="1" hangingPunct="1">
        <a:buChar char="•"/>
        <a:defRPr lang="es-ES" sz="2000"/>
      </a:lvl7pPr>
      <a:lvl8pPr marL="3429000" indent="-228600" eaLnBrk="1" hangingPunct="1">
        <a:buChar char="•"/>
        <a:defRPr lang="es-ES" sz="2000"/>
      </a:lvl8pPr>
      <a:lvl9pPr marL="3886200" indent="-228600" eaLnBrk="1" hangingPunct="1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El matrimonio y la boda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3018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Para validarla: </a:t>
            </a:r>
            <a:r>
              <a:rPr lang="es-ES_tradnl" dirty="0" err="1" smtClean="0"/>
              <a:t>pater</a:t>
            </a:r>
            <a:r>
              <a:rPr lang="es-ES_tradnl" dirty="0" smtClean="0"/>
              <a:t> familias debía consentir.</a:t>
            </a:r>
          </a:p>
          <a:p>
            <a:r>
              <a:rPr lang="es-ES_tradnl" dirty="0" smtClean="0"/>
              <a:t>Tipos de matrimonio:</a:t>
            </a:r>
          </a:p>
          <a:p>
            <a:pPr lvl="1"/>
            <a:r>
              <a:rPr lang="es-ES_tradnl" dirty="0" smtClean="0"/>
              <a:t>Matrimonio cum  manu: esposa pasaba a formar parte de la familia del marido</a:t>
            </a:r>
          </a:p>
          <a:p>
            <a:pPr lvl="1"/>
            <a:r>
              <a:rPr lang="es-ES_tradnl" dirty="0" smtClean="0"/>
              <a:t>Matrimonio sine manu: esposa sigue bajo la autoridad del padre</a:t>
            </a:r>
          </a:p>
          <a:p>
            <a:pPr lvl="2"/>
            <a:r>
              <a:rPr lang="es-ES_tradnl" dirty="0" smtClean="0"/>
              <a:t>Más frecuente: podía recuperar la dote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393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Carácter solemne</a:t>
            </a:r>
          </a:p>
          <a:p>
            <a:r>
              <a:rPr lang="es-ES_tradnl" b="1" dirty="0" smtClean="0"/>
              <a:t>Esponsales:</a:t>
            </a:r>
          </a:p>
          <a:p>
            <a:pPr lvl="1"/>
            <a:r>
              <a:rPr lang="es-ES_tradnl" dirty="0" smtClean="0"/>
              <a:t>se fijaba el compromiso</a:t>
            </a:r>
          </a:p>
          <a:p>
            <a:r>
              <a:rPr lang="es-ES_tradnl" dirty="0" smtClean="0"/>
              <a:t>Novio entrega anillo a su prometida.</a:t>
            </a:r>
          </a:p>
          <a:p>
            <a:r>
              <a:rPr lang="es-ES_tradnl" b="1" dirty="0" smtClean="0"/>
              <a:t>Víspera de la boda: </a:t>
            </a:r>
          </a:p>
          <a:p>
            <a:pPr lvl="1"/>
            <a:r>
              <a:rPr lang="es-ES_tradnl" dirty="0" smtClean="0"/>
              <a:t>Novia entrega a los dioses sus juguetes y adornos infantiles (signo de madurez).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Rituales:</a:t>
            </a:r>
            <a:br>
              <a:rPr lang="es-ES_tradnl" dirty="0" smtClean="0"/>
            </a:b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45025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b="1" dirty="0" smtClean="0"/>
              <a:t>Boda:</a:t>
            </a:r>
          </a:p>
          <a:p>
            <a:pPr lvl="1"/>
            <a:r>
              <a:rPr lang="es-ES_tradnl" dirty="0" smtClean="0"/>
              <a:t>Novia viste un manto de color azafrán.</a:t>
            </a:r>
          </a:p>
          <a:p>
            <a:pPr lvl="1"/>
            <a:r>
              <a:rPr lang="es-ES_tradnl" dirty="0" smtClean="0"/>
              <a:t>Ceremonia la preside una mujer casada una sola vez (</a:t>
            </a:r>
            <a:r>
              <a:rPr lang="es-ES_tradnl" dirty="0" err="1" smtClean="0"/>
              <a:t>pronuba</a:t>
            </a:r>
            <a:r>
              <a:rPr lang="es-ES_tradnl" dirty="0" smtClean="0"/>
              <a:t>).</a:t>
            </a:r>
          </a:p>
          <a:p>
            <a:pPr lvl="1"/>
            <a:r>
              <a:rPr lang="es-ES_tradnl" dirty="0" smtClean="0"/>
              <a:t>Contrayentes comían una torta de cereales</a:t>
            </a:r>
          </a:p>
          <a:p>
            <a:pPr lvl="2"/>
            <a:r>
              <a:rPr lang="es-ES_tradnl" dirty="0" smtClean="0"/>
              <a:t>Símbolo de su vida en común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7470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b="1" dirty="0" smtClean="0"/>
              <a:t>Festín nupcial:</a:t>
            </a:r>
          </a:p>
          <a:p>
            <a:pPr lvl="1"/>
            <a:r>
              <a:rPr lang="es-ES_tradnl" dirty="0" smtClean="0"/>
              <a:t>Banquete en el que al final se simula el rapto de la novia.</a:t>
            </a:r>
          </a:p>
          <a:p>
            <a:pPr lvl="1"/>
            <a:r>
              <a:rPr lang="es-ES_tradnl" dirty="0" smtClean="0"/>
              <a:t>El novio la coge en brazos y la lleva a su  nuevo hogar.</a:t>
            </a:r>
          </a:p>
          <a:p>
            <a:pPr lvl="1"/>
            <a:r>
              <a:rPr lang="es-ES_tradnl" dirty="0" smtClean="0"/>
              <a:t>Le acompaña una comitiva.</a:t>
            </a:r>
          </a:p>
          <a:p>
            <a:pPr lvl="1"/>
            <a:r>
              <a:rPr lang="es-ES_tradnl" dirty="0" smtClean="0"/>
              <a:t>Ella llevaba una rueca en la mano.</a:t>
            </a:r>
          </a:p>
          <a:p>
            <a:pPr lvl="2"/>
            <a:r>
              <a:rPr lang="es-ES_tradnl" dirty="0" smtClean="0"/>
              <a:t>Símbolo de su función como matrona del hogar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96330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27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Pág. 107</a:t>
            </a:r>
          </a:p>
          <a:p>
            <a:r>
              <a:rPr lang="es-ES_tradnl" dirty="0" smtClean="0"/>
              <a:t>5</a:t>
            </a:r>
          </a:p>
          <a:p>
            <a:r>
              <a:rPr lang="es-ES_tradnl" dirty="0" smtClean="0"/>
              <a:t>6</a:t>
            </a:r>
          </a:p>
          <a:p>
            <a:r>
              <a:rPr lang="es-ES_tradnl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252167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14</TotalTime>
  <Words>179</Words>
  <Application>Microsoft Office PowerPoint</Application>
  <PresentationFormat>Presentación en pantalla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Custom Theme</vt:lpstr>
      <vt:lpstr>El matrimonio y la boda</vt:lpstr>
      <vt:lpstr>Presentación de PowerPoint</vt:lpstr>
      <vt:lpstr>Rituales: </vt:lpstr>
      <vt:lpstr>Presentación de PowerPoint</vt:lpstr>
      <vt:lpstr>Presentación de PowerPoint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matrimonio y la boda</dc:title>
  <dc:creator>Maria</dc:creator>
  <cp:lastModifiedBy>Maria</cp:lastModifiedBy>
  <cp:revision>3</cp:revision>
  <dcterms:created xsi:type="dcterms:W3CDTF">2018-03-04T10:23:45Z</dcterms:created>
  <dcterms:modified xsi:type="dcterms:W3CDTF">2018-03-04T12:09:30Z</dcterms:modified>
</cp:coreProperties>
</file>