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71" r:id="rId3"/>
    <p:sldId id="257" r:id="rId4"/>
    <p:sldId id="258" r:id="rId5"/>
    <p:sldId id="259" r:id="rId6"/>
    <p:sldId id="273" r:id="rId7"/>
    <p:sldId id="260" r:id="rId8"/>
    <p:sldId id="274" r:id="rId9"/>
    <p:sldId id="261" r:id="rId10"/>
    <p:sldId id="262" r:id="rId11"/>
    <p:sldId id="263" r:id="rId12"/>
    <p:sldId id="264" r:id="rId13"/>
    <p:sldId id="275" r:id="rId14"/>
    <p:sldId id="265" r:id="rId15"/>
    <p:sldId id="267" r:id="rId16"/>
    <p:sldId id="266" r:id="rId17"/>
    <p:sldId id="269" r:id="rId18"/>
    <p:sldId id="270" r:id="rId19"/>
    <p:sldId id="272" r:id="rId20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A1D24-F1C1-4B45-BBC3-1CC73D132475}" type="datetimeFigureOut">
              <a:rPr lang="es-ES_tradnl" smtClean="0"/>
              <a:t>05/11/2017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62193-7103-43F0-83F3-0F692FABC63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0647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no</a:t>
            </a:r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62193-7103-43F0-83F3-0F692FABC633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75849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2ACFCB-D8C3-451F-8C1B-7937BA2F9D08}" type="datetimeFigureOut">
              <a:rPr lang="es-ES_tradnl" smtClean="0"/>
              <a:t>05/11/2017</a:t>
            </a:fld>
            <a:endParaRPr lang="es-ES_tradnl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AFCABC-2417-48AC-A6EF-400FC6FF8050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2ACFCB-D8C3-451F-8C1B-7937BA2F9D08}" type="datetimeFigureOut">
              <a:rPr lang="es-ES_tradnl" smtClean="0"/>
              <a:t>05/11/2017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AFCABC-2417-48AC-A6EF-400FC6FF8050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2ACFCB-D8C3-451F-8C1B-7937BA2F9D08}" type="datetimeFigureOut">
              <a:rPr lang="es-ES_tradnl" smtClean="0"/>
              <a:t>05/11/2017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AFCABC-2417-48AC-A6EF-400FC6FF8050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2ACFCB-D8C3-451F-8C1B-7937BA2F9D08}" type="datetimeFigureOut">
              <a:rPr lang="es-ES_tradnl" smtClean="0"/>
              <a:t>05/11/2017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AFCABC-2417-48AC-A6EF-400FC6FF8050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2ACFCB-D8C3-451F-8C1B-7937BA2F9D08}" type="datetimeFigureOut">
              <a:rPr lang="es-ES_tradnl" smtClean="0"/>
              <a:t>05/11/2017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AFCABC-2417-48AC-A6EF-400FC6FF8050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2ACFCB-D8C3-451F-8C1B-7937BA2F9D08}" type="datetimeFigureOut">
              <a:rPr lang="es-ES_tradnl" smtClean="0"/>
              <a:t>05/11/2017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AFCABC-2417-48AC-A6EF-400FC6FF8050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2ACFCB-D8C3-451F-8C1B-7937BA2F9D08}" type="datetimeFigureOut">
              <a:rPr lang="es-ES_tradnl" smtClean="0"/>
              <a:t>05/11/2017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AFCABC-2417-48AC-A6EF-400FC6FF8050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2ACFCB-D8C3-451F-8C1B-7937BA2F9D08}" type="datetimeFigureOut">
              <a:rPr lang="es-ES_tradnl" smtClean="0"/>
              <a:t>05/11/2017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AFCABC-2417-48AC-A6EF-400FC6FF8050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2ACFCB-D8C3-451F-8C1B-7937BA2F9D08}" type="datetimeFigureOut">
              <a:rPr lang="es-ES_tradnl" smtClean="0"/>
              <a:t>05/11/2017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AFCABC-2417-48AC-A6EF-400FC6FF8050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2ACFCB-D8C3-451F-8C1B-7937BA2F9D08}" type="datetimeFigureOut">
              <a:rPr lang="es-ES_tradnl" smtClean="0"/>
              <a:t>05/11/2017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AFCABC-2417-48AC-A6EF-400FC6FF8050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2ACFCB-D8C3-451F-8C1B-7937BA2F9D08}" type="datetimeFigureOut">
              <a:rPr lang="es-ES_tradnl" smtClean="0"/>
              <a:t>05/11/2017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AFCABC-2417-48AC-A6EF-400FC6FF8050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D2ACFCB-D8C3-451F-8C1B-7937BA2F9D08}" type="datetimeFigureOut">
              <a:rPr lang="es-ES_tradnl" smtClean="0"/>
              <a:t>05/11/2017</a:t>
            </a:fld>
            <a:endParaRPr lang="es-ES_tradn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_tradnl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6AFCABC-2417-48AC-A6EF-400FC6FF8050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La civilización micénica</a:t>
            </a:r>
            <a:endParaRPr lang="es-ES_tradnl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(1600-1200 a. C.)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95390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_tradnl" dirty="0"/>
              <a:t>Mitos: ¿realidad o ficción?</a:t>
            </a:r>
            <a:br>
              <a:rPr lang="es-ES_tradnl" dirty="0"/>
            </a:b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Descubrimiento </a:t>
            </a:r>
            <a:r>
              <a:rPr lang="es-ES_tradnl" dirty="0"/>
              <a:t>de Troya por </a:t>
            </a:r>
            <a:r>
              <a:rPr lang="es-ES_tradnl" dirty="0" err="1"/>
              <a:t>Shliemann</a:t>
            </a:r>
            <a:r>
              <a:rPr lang="es-ES_tradnl" dirty="0"/>
              <a:t>.</a:t>
            </a:r>
          </a:p>
          <a:p>
            <a:pPr lvl="1"/>
            <a:r>
              <a:rPr lang="es-ES_tradnl" dirty="0"/>
              <a:t>Posibilidad de que mito reflejara episodio real.</a:t>
            </a:r>
          </a:p>
          <a:p>
            <a:r>
              <a:rPr lang="es-ES_tradnl" dirty="0"/>
              <a:t>Excavaciones demuestran que Troya fue </a:t>
            </a:r>
            <a:r>
              <a:rPr lang="es-ES_tradnl" dirty="0" smtClean="0"/>
              <a:t>asaltada.</a:t>
            </a:r>
          </a:p>
          <a:p>
            <a:pPr lvl="1"/>
            <a:r>
              <a:rPr lang="es-ES_tradnl" dirty="0" smtClean="0"/>
              <a:t>No confirmación de quienes fueron los atacantes.</a:t>
            </a:r>
          </a:p>
          <a:p>
            <a:r>
              <a:rPr lang="es-ES_tradnl" dirty="0" smtClean="0"/>
              <a:t>Motivo: rivalidad comercial.</a:t>
            </a:r>
          </a:p>
          <a:p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31588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caída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1200 a. C. fortalezas destruidas</a:t>
            </a:r>
          </a:p>
          <a:p>
            <a:r>
              <a:rPr lang="es-ES_tradnl" dirty="0" smtClean="0"/>
              <a:t>Causa desconocida</a:t>
            </a:r>
          </a:p>
          <a:p>
            <a:pPr lvl="1"/>
            <a:r>
              <a:rPr lang="es-ES_tradnl" dirty="0" smtClean="0"/>
              <a:t>Combinación invasión con desastres naturales.</a:t>
            </a:r>
          </a:p>
          <a:p>
            <a:r>
              <a:rPr lang="es-ES_tradnl" dirty="0" smtClean="0"/>
              <a:t>Hasta s. VIII: decadencia llamada edad oscura (1100-700).</a:t>
            </a:r>
          </a:p>
          <a:p>
            <a:pPr lvl="1"/>
            <a:r>
              <a:rPr lang="es-ES_tradnl" dirty="0" smtClean="0"/>
              <a:t>Apenas se sabe nada de esta etapa.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23993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81003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76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81003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51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50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02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81724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49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28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8100392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97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41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37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Las fechas se mueven</a:t>
            </a:r>
            <a:endParaRPr lang="es-ES_tradnl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Al principio se pensó que la civilización griega comenzó en siglo VIII a. C. (primeras olimpiadas).</a:t>
            </a:r>
          </a:p>
          <a:p>
            <a:r>
              <a:rPr lang="es-ES_tradnl" dirty="0" smtClean="0"/>
              <a:t>Descubrimiento de Micenas: S. XIX.</a:t>
            </a:r>
          </a:p>
          <a:p>
            <a:pPr lvl="1"/>
            <a:r>
              <a:rPr lang="es-ES_tradnl" dirty="0" smtClean="0"/>
              <a:t>Arqueólogo alemán Heinrich </a:t>
            </a:r>
            <a:r>
              <a:rPr lang="es-ES_tradnl" dirty="0" err="1" smtClean="0"/>
              <a:t>Schliemann</a:t>
            </a:r>
            <a:endParaRPr lang="es-ES_tradnl" dirty="0" smtClean="0"/>
          </a:p>
          <a:p>
            <a:r>
              <a:rPr lang="es-ES_tradnl" dirty="0" smtClean="0"/>
              <a:t>Demostró que la historia del pueblo griego empezó mucho antes.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63937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¿qué descubrió </a:t>
            </a:r>
            <a:r>
              <a:rPr lang="es-ES_tradnl" dirty="0" err="1" smtClean="0"/>
              <a:t>Schliemann</a:t>
            </a:r>
            <a:r>
              <a:rPr lang="es-ES_tradnl" dirty="0" smtClean="0"/>
              <a:t>?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Restos de civilización micénica.</a:t>
            </a:r>
          </a:p>
          <a:p>
            <a:r>
              <a:rPr lang="es-ES_tradnl" dirty="0" smtClean="0"/>
              <a:t>Máximo esplendor: s. XVI y XII a.C.</a:t>
            </a:r>
          </a:p>
          <a:p>
            <a:r>
              <a:rPr lang="es-ES_tradnl" dirty="0" smtClean="0"/>
              <a:t>Poder: ciudades fortificadas (ciclópeas)</a:t>
            </a:r>
          </a:p>
          <a:p>
            <a:pPr lvl="1"/>
            <a:r>
              <a:rPr lang="es-ES_tradnl" dirty="0" smtClean="0"/>
              <a:t>Micenas </a:t>
            </a:r>
          </a:p>
          <a:p>
            <a:pPr lvl="1"/>
            <a:r>
              <a:rPr lang="es-ES_tradnl" dirty="0" smtClean="0"/>
              <a:t>Pilos</a:t>
            </a:r>
          </a:p>
          <a:p>
            <a:pPr lvl="1"/>
            <a:r>
              <a:rPr lang="es-ES_tradnl" dirty="0" smtClean="0"/>
              <a:t>Argos</a:t>
            </a:r>
          </a:p>
          <a:p>
            <a:pPr lvl="1"/>
            <a:r>
              <a:rPr lang="es-ES_tradnl" dirty="0" smtClean="0"/>
              <a:t>Tirinto.</a:t>
            </a:r>
            <a:endParaRPr lang="es-ES_tradnl" dirty="0"/>
          </a:p>
          <a:p>
            <a:pPr marL="402336" lvl="1" indent="0">
              <a:buNone/>
            </a:pPr>
            <a:r>
              <a:rPr lang="es-ES_tradnl" dirty="0" smtClean="0"/>
              <a:t>Ciudades fortificadas: pueblo guerrero</a:t>
            </a:r>
          </a:p>
        </p:txBody>
      </p:sp>
    </p:spTree>
    <p:extLst>
      <p:ext uri="{BB962C8B-B14F-4D97-AF65-F5344CB8AC3E}">
        <p14:creationId xmlns:p14="http://schemas.microsoft.com/office/powerpoint/2010/main" val="1086157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¿quién gobernaba?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Poderosa aristocracia</a:t>
            </a:r>
          </a:p>
          <a:p>
            <a:r>
              <a:rPr lang="es-ES_tradnl" dirty="0" smtClean="0"/>
              <a:t>Frente aristocracia: </a:t>
            </a:r>
            <a:r>
              <a:rPr lang="es-ES_tradnl" dirty="0" err="1" smtClean="0"/>
              <a:t>wánax</a:t>
            </a:r>
            <a:r>
              <a:rPr lang="es-ES_tradnl" dirty="0" smtClean="0"/>
              <a:t> o soberano.</a:t>
            </a:r>
          </a:p>
          <a:p>
            <a:r>
              <a:rPr lang="es-ES_tradnl" dirty="0" smtClean="0"/>
              <a:t>Señor del palacio: poder supremo sobre las personas.</a:t>
            </a:r>
          </a:p>
          <a:p>
            <a:r>
              <a:rPr lang="es-ES_tradnl" dirty="0" err="1" smtClean="0"/>
              <a:t>Basileis</a:t>
            </a:r>
            <a:r>
              <a:rPr lang="es-ES_tradnl" dirty="0" smtClean="0"/>
              <a:t> en las aldeas. </a:t>
            </a:r>
          </a:p>
          <a:p>
            <a:pPr marL="82296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79788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¿cómo eran?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Guerreros.</a:t>
            </a:r>
          </a:p>
          <a:p>
            <a:r>
              <a:rPr lang="es-ES_tradnl" dirty="0" smtClean="0"/>
              <a:t>Carros de combate tirado por caballos.</a:t>
            </a:r>
          </a:p>
          <a:p>
            <a:r>
              <a:rPr lang="es-ES_tradnl" dirty="0" smtClean="0"/>
              <a:t>Espada larga.</a:t>
            </a:r>
          </a:p>
          <a:p>
            <a:r>
              <a:rPr lang="es-ES_tradnl" dirty="0" smtClean="0"/>
              <a:t>Armadura de láminas de metal y casco de dientes de jabalí.</a:t>
            </a:r>
          </a:p>
          <a:p>
            <a:r>
              <a:rPr lang="es-ES_tradnl" dirty="0" smtClean="0"/>
              <a:t>Buenos marineros: flota poderosa</a:t>
            </a:r>
          </a:p>
          <a:p>
            <a:pPr lvl="1"/>
            <a:r>
              <a:rPr lang="es-ES_tradnl" dirty="0" smtClean="0"/>
              <a:t>Conquista de ultramar y dominan Egeo.</a:t>
            </a:r>
          </a:p>
          <a:p>
            <a:pPr lvl="1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013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Relaciones con otros pueblos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smtClean="0"/>
              <a:t>De los minoicos: </a:t>
            </a:r>
          </a:p>
          <a:p>
            <a:pPr lvl="1"/>
            <a:r>
              <a:rPr lang="es-ES_tradnl" dirty="0" smtClean="0"/>
              <a:t>sistema de escritura.</a:t>
            </a:r>
          </a:p>
          <a:p>
            <a:pPr lvl="2"/>
            <a:r>
              <a:rPr lang="es-ES_tradnl" dirty="0" smtClean="0"/>
              <a:t>Anterior al alfabeto.</a:t>
            </a:r>
          </a:p>
          <a:p>
            <a:pPr lvl="1"/>
            <a:r>
              <a:rPr lang="es-ES_tradnl" dirty="0" smtClean="0"/>
              <a:t>Sistema palacial.</a:t>
            </a:r>
          </a:p>
          <a:p>
            <a:pPr lvl="2"/>
            <a:r>
              <a:rPr lang="es-ES_tradnl" dirty="0" smtClean="0"/>
              <a:t>Útil para la expansión comercial y militar por el mar Mediterráneo.</a:t>
            </a:r>
          </a:p>
          <a:p>
            <a:pPr lvl="3"/>
            <a:r>
              <a:rPr lang="es-ES_tradnl" dirty="0" smtClean="0"/>
              <a:t>En cerros por ser buenas defensas naturales</a:t>
            </a:r>
          </a:p>
          <a:p>
            <a:r>
              <a:rPr lang="es-ES_tradnl" dirty="0" smtClean="0"/>
              <a:t>1450 a. C.: se apoderan de Creta.</a:t>
            </a:r>
          </a:p>
          <a:p>
            <a:r>
              <a:rPr lang="es-ES_tradnl" dirty="0" smtClean="0"/>
              <a:t>Pobladores de Asia Menor (hititas, Troya o Ilión)</a:t>
            </a:r>
            <a:endParaRPr lang="es-ES_tradnl" dirty="0"/>
          </a:p>
          <a:p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993172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Viajaron en rutas comerciales;</a:t>
            </a:r>
          </a:p>
          <a:p>
            <a:pPr lvl="1"/>
            <a:r>
              <a:rPr lang="es-ES_tradnl" dirty="0" smtClean="0"/>
              <a:t>Rutas hacia Occidente (Sicilia e Italia).</a:t>
            </a:r>
          </a:p>
          <a:p>
            <a:pPr lvl="1"/>
            <a:r>
              <a:rPr lang="es-ES_tradnl" dirty="0" smtClean="0"/>
              <a:t>Asia menor.</a:t>
            </a:r>
          </a:p>
          <a:p>
            <a:pPr lvl="1"/>
            <a:r>
              <a:rPr lang="es-ES_tradnl" dirty="0" smtClean="0"/>
              <a:t>Chipre.</a:t>
            </a:r>
          </a:p>
          <a:p>
            <a:pPr lvl="1"/>
            <a:r>
              <a:rPr lang="es-ES_tradnl" dirty="0" smtClean="0"/>
              <a:t>Siria </a:t>
            </a:r>
          </a:p>
          <a:p>
            <a:pPr lvl="1"/>
            <a:r>
              <a:rPr lang="es-ES_tradnl" dirty="0" smtClean="0"/>
              <a:t>Egipto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68933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MITOLOGÍA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Enfrentamiento entre micénicos y troyanos.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/>
              <a:t>Guerra de Troya.</a:t>
            </a:r>
          </a:p>
          <a:p>
            <a:r>
              <a:rPr lang="es-ES_tradnl" dirty="0" smtClean="0"/>
              <a:t>Fundador de la ciudad: Perseo</a:t>
            </a:r>
          </a:p>
          <a:p>
            <a:r>
              <a:rPr lang="es-ES_tradnl" dirty="0" smtClean="0"/>
              <a:t>Constructores de murallas: Cíclopes</a:t>
            </a:r>
          </a:p>
        </p:txBody>
      </p:sp>
      <p:sp>
        <p:nvSpPr>
          <p:cNvPr id="4" name="3 Flecha abajo"/>
          <p:cNvSpPr/>
          <p:nvPr/>
        </p:nvSpPr>
        <p:spPr>
          <a:xfrm>
            <a:off x="3302683" y="263691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06354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119</TotalTime>
  <Words>341</Words>
  <Application>Microsoft Office PowerPoint</Application>
  <PresentationFormat>Presentación en pantalla (4:3)</PresentationFormat>
  <Paragraphs>64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Solsticio</vt:lpstr>
      <vt:lpstr>La civilización micénica</vt:lpstr>
      <vt:lpstr>Presentación de PowerPoint</vt:lpstr>
      <vt:lpstr>Las fechas se mueven</vt:lpstr>
      <vt:lpstr>¿qué descubrió Schliemann?</vt:lpstr>
      <vt:lpstr>¿quién gobernaba?</vt:lpstr>
      <vt:lpstr>¿cómo eran?</vt:lpstr>
      <vt:lpstr>Relaciones con otros pueblos</vt:lpstr>
      <vt:lpstr>Presentación de PowerPoint</vt:lpstr>
      <vt:lpstr>MITOLOGÍA</vt:lpstr>
      <vt:lpstr>Mitos: ¿realidad o ficción? </vt:lpstr>
      <vt:lpstr>caída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civilización micénica</dc:title>
  <dc:creator>Maria</dc:creator>
  <cp:lastModifiedBy>Maria</cp:lastModifiedBy>
  <cp:revision>12</cp:revision>
  <dcterms:created xsi:type="dcterms:W3CDTF">2017-10-23T19:09:30Z</dcterms:created>
  <dcterms:modified xsi:type="dcterms:W3CDTF">2017-11-05T00:00:49Z</dcterms:modified>
</cp:coreProperties>
</file>