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58" r:id="rId5"/>
    <p:sldId id="259" r:id="rId6"/>
    <p:sldId id="287" r:id="rId7"/>
    <p:sldId id="288" r:id="rId8"/>
    <p:sldId id="289" r:id="rId9"/>
    <p:sldId id="269" r:id="rId10"/>
    <p:sldId id="270" r:id="rId11"/>
    <p:sldId id="271" r:id="rId12"/>
    <p:sldId id="272" r:id="rId13"/>
    <p:sldId id="274" r:id="rId14"/>
    <p:sldId id="275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9EDBC0-F773-499B-915C-2B5A85083AB7}" type="datetimeFigureOut">
              <a:rPr lang="es-ES_tradnl" smtClean="0"/>
              <a:t>16/03/2018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750ED65-6D71-46A8-AB2F-66095521CBB8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 monarquía 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753-509 a.C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45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u="sng" dirty="0" smtClean="0"/>
              <a:t>Tulo Hostilio</a:t>
            </a:r>
            <a:r>
              <a:rPr lang="es-ES_tradnl" dirty="0" smtClean="0"/>
              <a:t>: </a:t>
            </a:r>
          </a:p>
          <a:p>
            <a:pPr lvl="1"/>
            <a:r>
              <a:rPr lang="es-ES_tradnl" dirty="0"/>
              <a:t>Sometió Alba Longa  a Roma.</a:t>
            </a:r>
          </a:p>
          <a:p>
            <a:pPr lvl="1"/>
            <a:r>
              <a:rPr lang="es-ES_tradnl" dirty="0"/>
              <a:t>Guerra tuvo lugar el encuentro de </a:t>
            </a:r>
            <a:r>
              <a:rPr lang="es-ES_tradnl" dirty="0" err="1"/>
              <a:t>Horacios</a:t>
            </a:r>
            <a:r>
              <a:rPr lang="es-ES_tradnl" dirty="0"/>
              <a:t> y </a:t>
            </a:r>
            <a:r>
              <a:rPr lang="es-ES_tradnl" dirty="0" err="1"/>
              <a:t>Curiacios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Nombre de dos ciudades, enfrentan dos parejas de trillizos semejantes en edad y fuerza</a:t>
            </a:r>
          </a:p>
          <a:p>
            <a:pPr lvl="2"/>
            <a:r>
              <a:rPr lang="es-ES_tradnl" dirty="0" err="1"/>
              <a:t>Horacios</a:t>
            </a:r>
            <a:r>
              <a:rPr lang="es-ES_tradnl" dirty="0"/>
              <a:t> por parte de romana</a:t>
            </a:r>
          </a:p>
          <a:p>
            <a:pPr lvl="2"/>
            <a:r>
              <a:rPr lang="es-ES_tradnl" dirty="0" err="1"/>
              <a:t>Curiacios</a:t>
            </a:r>
            <a:r>
              <a:rPr lang="es-ES_tradnl" dirty="0"/>
              <a:t> por parte sabina.</a:t>
            </a:r>
          </a:p>
          <a:p>
            <a:pPr lvl="1"/>
            <a:r>
              <a:rPr lang="es-ES_tradnl" dirty="0" smtClean="0"/>
              <a:t>El que ganara daría la victoria a la ciudad</a:t>
            </a:r>
          </a:p>
          <a:p>
            <a:pPr lvl="1"/>
            <a:endParaRPr lang="es-ES_tradnl" dirty="0" smtClean="0"/>
          </a:p>
          <a:p>
            <a:pPr lvl="2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86487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Transcurso de la batalla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Primer combate:</a:t>
            </a:r>
          </a:p>
          <a:p>
            <a:pPr lvl="1"/>
            <a:r>
              <a:rPr lang="es-ES_tradnl" dirty="0"/>
              <a:t>Mueren dos romanos</a:t>
            </a:r>
          </a:p>
          <a:p>
            <a:pPr lvl="1"/>
            <a:r>
              <a:rPr lang="es-ES_tradnl" dirty="0"/>
              <a:t>Mal heridos los tres </a:t>
            </a:r>
            <a:r>
              <a:rPr lang="es-ES_tradnl" dirty="0" smtClean="0"/>
              <a:t>albanos.</a:t>
            </a:r>
            <a:endParaRPr lang="es-ES_tradnl" dirty="0"/>
          </a:p>
          <a:p>
            <a:r>
              <a:rPr lang="es-ES_tradnl" dirty="0" smtClean="0"/>
              <a:t>Horacio superviviente huye.</a:t>
            </a:r>
          </a:p>
          <a:p>
            <a:pPr lvl="1"/>
            <a:r>
              <a:rPr lang="es-ES_tradnl" dirty="0" smtClean="0"/>
              <a:t>Intención de que los </a:t>
            </a:r>
            <a:r>
              <a:rPr lang="es-ES_tradnl" dirty="0" err="1" smtClean="0"/>
              <a:t>Curiacios</a:t>
            </a:r>
            <a:r>
              <a:rPr lang="es-ES_tradnl" dirty="0" smtClean="0"/>
              <a:t> le siguieran </a:t>
            </a:r>
          </a:p>
          <a:p>
            <a:pPr lvl="1"/>
            <a:r>
              <a:rPr lang="es-ES_tradnl" dirty="0" smtClean="0"/>
              <a:t>Matarlos uno a uno.</a:t>
            </a:r>
          </a:p>
          <a:p>
            <a:r>
              <a:rPr lang="es-ES_tradnl" dirty="0" smtClean="0"/>
              <a:t>Muerte a los tres y despojó de sus armas.</a:t>
            </a:r>
          </a:p>
          <a:p>
            <a:r>
              <a:rPr lang="es-ES_tradnl" dirty="0" smtClean="0"/>
              <a:t>Regresa victorioso a la ciudad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9488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Llegada a ciudad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Hermana del vencedor, estaba prometida a uno de los </a:t>
            </a:r>
            <a:r>
              <a:rPr lang="es-ES_tradnl" dirty="0" err="1" smtClean="0"/>
              <a:t>Curiacios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Reconoce el manto que ella había tejido</a:t>
            </a:r>
          </a:p>
          <a:p>
            <a:r>
              <a:rPr lang="es-ES_tradnl" dirty="0" smtClean="0"/>
              <a:t>Rompe a llorar.</a:t>
            </a:r>
          </a:p>
          <a:p>
            <a:r>
              <a:rPr lang="es-ES_tradnl" dirty="0" smtClean="0"/>
              <a:t>El hermano vencedor la mata </a:t>
            </a:r>
          </a:p>
          <a:p>
            <a:pPr lvl="1"/>
            <a:r>
              <a:rPr lang="es-ES_tradnl" dirty="0" smtClean="0"/>
              <a:t>Fidelidad al extranjero.</a:t>
            </a:r>
          </a:p>
          <a:p>
            <a:pPr lvl="1"/>
            <a:r>
              <a:rPr lang="es-ES_tradnl" dirty="0" smtClean="0"/>
              <a:t>Olvido de los hermanos caídos.</a:t>
            </a:r>
          </a:p>
          <a:p>
            <a:pPr lvl="1"/>
            <a:r>
              <a:rPr lang="es-ES_tradnl" dirty="0" smtClean="0"/>
              <a:t>Indiferencia ante la vitoria patria.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0260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u="sng" dirty="0" smtClean="0"/>
              <a:t>Anco Marcio:</a:t>
            </a:r>
            <a:endParaRPr lang="es-ES_tradnl" dirty="0" smtClean="0"/>
          </a:p>
          <a:p>
            <a:r>
              <a:rPr lang="es-ES_tradnl" dirty="0" smtClean="0"/>
              <a:t>Extraordinario prodigio a </a:t>
            </a:r>
            <a:r>
              <a:rPr lang="es-ES_tradnl" dirty="0" err="1" smtClean="0"/>
              <a:t>Lucumón</a:t>
            </a:r>
            <a:r>
              <a:rPr lang="es-ES_tradnl" dirty="0" smtClean="0"/>
              <a:t> que iba a Roma con su mujer.</a:t>
            </a:r>
          </a:p>
          <a:p>
            <a:r>
              <a:rPr lang="es-ES_tradnl" dirty="0" smtClean="0"/>
              <a:t>Sentado con su esposa</a:t>
            </a:r>
          </a:p>
          <a:p>
            <a:r>
              <a:rPr lang="es-ES_tradnl" dirty="0" smtClean="0"/>
              <a:t>Águila bajó planeando </a:t>
            </a:r>
          </a:p>
          <a:p>
            <a:r>
              <a:rPr lang="es-ES_tradnl" dirty="0" smtClean="0"/>
              <a:t>Quita el bonete suavemente </a:t>
            </a:r>
          </a:p>
          <a:p>
            <a:r>
              <a:rPr lang="es-ES_tradnl" dirty="0" smtClean="0"/>
              <a:t>Se lo vuelve a poner suavemente en la cabeza</a:t>
            </a:r>
          </a:p>
          <a:p>
            <a:r>
              <a:rPr lang="es-ES_tradnl" dirty="0" smtClean="0"/>
              <a:t>Águila desaparece</a:t>
            </a:r>
          </a:p>
          <a:p>
            <a:r>
              <a:rPr lang="es-ES_tradnl" dirty="0" smtClean="0"/>
              <a:t>Será siguiente rey de Roma con el nombre de Tarquinio Prisco</a:t>
            </a:r>
          </a:p>
        </p:txBody>
      </p:sp>
    </p:spTree>
    <p:extLst>
      <p:ext uri="{BB962C8B-B14F-4D97-AF65-F5344CB8AC3E}">
        <p14:creationId xmlns:p14="http://schemas.microsoft.com/office/powerpoint/2010/main" val="257004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u="sng" dirty="0" smtClean="0"/>
              <a:t>Tarquinio Prisco</a:t>
            </a:r>
            <a:r>
              <a:rPr lang="es-ES_tradnl" dirty="0" smtClean="0"/>
              <a:t>:</a:t>
            </a:r>
          </a:p>
          <a:p>
            <a:r>
              <a:rPr lang="es-ES_tradnl" dirty="0" smtClean="0"/>
              <a:t>Mujer convenció para nombrar sucesor a </a:t>
            </a:r>
            <a:r>
              <a:rPr lang="es-ES_tradnl" dirty="0" err="1" smtClean="0"/>
              <a:t>Servio</a:t>
            </a:r>
            <a:r>
              <a:rPr lang="es-ES_tradnl" dirty="0" smtClean="0"/>
              <a:t> Tulio</a:t>
            </a:r>
          </a:p>
          <a:p>
            <a:pPr lvl="1"/>
            <a:r>
              <a:rPr lang="es-ES_tradnl" dirty="0" smtClean="0"/>
              <a:t>Niño nacido en palacio</a:t>
            </a:r>
          </a:p>
          <a:p>
            <a:r>
              <a:rPr lang="es-ES_tradnl" dirty="0" smtClean="0"/>
              <a:t>Razón: brotó mientras dormía una llama sobre la cabeza.</a:t>
            </a:r>
          </a:p>
          <a:p>
            <a:r>
              <a:rPr lang="es-ES_tradnl" dirty="0" smtClean="0"/>
              <a:t>Al despertar, desapareció la llama.</a:t>
            </a:r>
          </a:p>
          <a:p>
            <a:r>
              <a:rPr lang="es-ES_tradnl" u="sng" dirty="0" err="1" smtClean="0"/>
              <a:t>Servio</a:t>
            </a:r>
            <a:r>
              <a:rPr lang="es-ES_tradnl" u="sng" dirty="0" smtClean="0"/>
              <a:t> Tulio:</a:t>
            </a:r>
            <a:r>
              <a:rPr lang="es-ES_tradnl" dirty="0" smtClean="0"/>
              <a:t> reformador de la constitución romana.</a:t>
            </a:r>
            <a:endParaRPr lang="es-ES_tradnl" u="sng" dirty="0"/>
          </a:p>
        </p:txBody>
      </p:sp>
    </p:spTree>
    <p:extLst>
      <p:ext uri="{BB962C8B-B14F-4D97-AF65-F5344CB8AC3E}">
        <p14:creationId xmlns:p14="http://schemas.microsoft.com/office/powerpoint/2010/main" val="383189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u="sng" dirty="0" smtClean="0"/>
              <a:t>Tarquinio el Soberbio</a:t>
            </a:r>
            <a:r>
              <a:rPr lang="es-ES_tradnl" dirty="0" smtClean="0"/>
              <a:t>:</a:t>
            </a:r>
          </a:p>
          <a:p>
            <a:r>
              <a:rPr lang="es-ES_tradnl" dirty="0" smtClean="0"/>
              <a:t>Sibila le llevó nueve libros proféticos.</a:t>
            </a:r>
          </a:p>
          <a:p>
            <a:r>
              <a:rPr lang="es-ES_tradnl" dirty="0" smtClean="0"/>
              <a:t>Los rechazó porque eran muy caros.</a:t>
            </a:r>
          </a:p>
          <a:p>
            <a:r>
              <a:rPr lang="es-ES_tradnl" dirty="0" smtClean="0"/>
              <a:t>Sibila quemó tres de ellos</a:t>
            </a:r>
          </a:p>
          <a:p>
            <a:r>
              <a:rPr lang="es-ES_tradnl" dirty="0" smtClean="0"/>
              <a:t>Le ofreció los restantes al precio de antes.</a:t>
            </a:r>
          </a:p>
          <a:p>
            <a:r>
              <a:rPr lang="es-ES_tradnl" dirty="0" smtClean="0"/>
              <a:t>Los volvió a rechazar.</a:t>
            </a:r>
          </a:p>
          <a:p>
            <a:r>
              <a:rPr lang="es-ES_tradnl" dirty="0" smtClean="0"/>
              <a:t>Volvió a quemar tres y ofrecer mismo precio.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u="sng" dirty="0"/>
          </a:p>
        </p:txBody>
      </p:sp>
    </p:spTree>
    <p:extLst>
      <p:ext uri="{BB962C8B-B14F-4D97-AF65-F5344CB8AC3E}">
        <p14:creationId xmlns:p14="http://schemas.microsoft.com/office/powerpoint/2010/main" val="33131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Compró los tres restantes.</a:t>
            </a:r>
          </a:p>
          <a:p>
            <a:r>
              <a:rPr lang="es-ES_tradnl" dirty="0" smtClean="0"/>
              <a:t>Depositó en el templo de Júpiter Capitolino.</a:t>
            </a:r>
          </a:p>
          <a:p>
            <a:r>
              <a:rPr lang="es-ES_tradnl" dirty="0" smtClean="0"/>
              <a:t>Expulsado de la ciudad</a:t>
            </a:r>
          </a:p>
          <a:p>
            <a:r>
              <a:rPr lang="es-ES_tradnl" dirty="0" smtClean="0"/>
              <a:t>Fin del régimen monárquico.</a:t>
            </a:r>
          </a:p>
        </p:txBody>
      </p:sp>
    </p:spTree>
    <p:extLst>
      <p:ext uri="{BB962C8B-B14F-4D97-AF65-F5344CB8AC3E}">
        <p14:creationId xmlns:p14="http://schemas.microsoft.com/office/powerpoint/2010/main" val="166666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Pero, ¿Por qué fue expulsado?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Muerte de Lucrecia.</a:t>
            </a:r>
          </a:p>
          <a:p>
            <a:r>
              <a:rPr lang="es-ES_tradnl" dirty="0" smtClean="0"/>
              <a:t>Protagonistas:</a:t>
            </a:r>
          </a:p>
          <a:p>
            <a:pPr lvl="1"/>
            <a:r>
              <a:rPr lang="es-ES_tradnl" dirty="0" smtClean="0"/>
              <a:t>Sexto Tarquinio, hijo del rey.</a:t>
            </a:r>
          </a:p>
          <a:p>
            <a:pPr lvl="1"/>
            <a:r>
              <a:rPr lang="es-ES_tradnl" dirty="0" smtClean="0"/>
              <a:t>Lucrecia, virtuosa esposa de Lucio Tarquinio </a:t>
            </a:r>
            <a:r>
              <a:rPr lang="es-ES_tradnl" dirty="0" err="1" smtClean="0"/>
              <a:t>Colatino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err="1" smtClean="0"/>
              <a:t>Colatino</a:t>
            </a:r>
            <a:endParaRPr lang="es-ES_tradnl" dirty="0" smtClean="0"/>
          </a:p>
          <a:p>
            <a:pPr lvl="1"/>
            <a:r>
              <a:rPr lang="es-ES_tradnl" dirty="0" smtClean="0"/>
              <a:t>Lucio Junio Bruto, amigo de </a:t>
            </a:r>
            <a:r>
              <a:rPr lang="es-ES_tradnl" dirty="0" err="1" smtClean="0"/>
              <a:t>Colatino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2998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Rómulo dio comienzo a período monárquico</a:t>
            </a:r>
          </a:p>
          <a:p>
            <a:r>
              <a:rPr lang="es-ES_tradnl" dirty="0" smtClean="0"/>
              <a:t>Siete reyes</a:t>
            </a:r>
          </a:p>
          <a:p>
            <a:pPr lvl="1"/>
            <a:r>
              <a:rPr lang="es-ES_tradnl" dirty="0" smtClean="0"/>
              <a:t>Cuatro latinos:</a:t>
            </a:r>
          </a:p>
          <a:p>
            <a:pPr lvl="2"/>
            <a:r>
              <a:rPr lang="es-ES_tradnl" dirty="0" smtClean="0"/>
              <a:t>Rómulo</a:t>
            </a:r>
          </a:p>
          <a:p>
            <a:pPr lvl="2"/>
            <a:r>
              <a:rPr lang="es-ES_tradnl" dirty="0" smtClean="0"/>
              <a:t>Numa Pompilio</a:t>
            </a:r>
          </a:p>
          <a:p>
            <a:pPr lvl="2"/>
            <a:r>
              <a:rPr lang="es-ES_tradnl" dirty="0" smtClean="0"/>
              <a:t>Tulo Hostilio</a:t>
            </a:r>
          </a:p>
          <a:p>
            <a:pPr lvl="2"/>
            <a:r>
              <a:rPr lang="es-ES_tradnl" dirty="0" smtClean="0"/>
              <a:t>Anco Marcio</a:t>
            </a:r>
          </a:p>
          <a:p>
            <a:pPr lvl="1"/>
            <a:r>
              <a:rPr lang="es-ES_tradnl" dirty="0" smtClean="0"/>
              <a:t>Tres etruscos</a:t>
            </a:r>
            <a:endParaRPr lang="es-ES_tradnl" dirty="0"/>
          </a:p>
          <a:p>
            <a:pPr lvl="2"/>
            <a:r>
              <a:rPr lang="es-ES_tradnl" dirty="0" smtClean="0"/>
              <a:t>Tarquinio Prisco</a:t>
            </a:r>
          </a:p>
          <a:p>
            <a:pPr lvl="2"/>
            <a:r>
              <a:rPr lang="es-ES_tradnl" dirty="0" err="1" smtClean="0"/>
              <a:t>Servio</a:t>
            </a:r>
            <a:r>
              <a:rPr lang="es-ES_tradnl" dirty="0" smtClean="0"/>
              <a:t> Tulio</a:t>
            </a:r>
          </a:p>
          <a:p>
            <a:pPr lvl="2"/>
            <a:r>
              <a:rPr lang="es-ES_tradnl" dirty="0" smtClean="0"/>
              <a:t>Tarquinio el Soberbio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881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Romanos asediaban </a:t>
            </a:r>
            <a:r>
              <a:rPr lang="es-ES_tradnl" dirty="0" err="1" smtClean="0"/>
              <a:t>Ardea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Hijos del rey celebraban banquete con </a:t>
            </a:r>
            <a:r>
              <a:rPr lang="es-ES_tradnl" dirty="0" err="1" smtClean="0"/>
              <a:t>Colatino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Tema de conversación: sus mujeres.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s-ES_tradnl" dirty="0"/>
              <a:t>Cada uno elogiaba a la suya.</a:t>
            </a:r>
          </a:p>
          <a:p>
            <a:r>
              <a:rPr lang="es-ES_tradnl" dirty="0" err="1" smtClean="0"/>
              <a:t>Colatino</a:t>
            </a:r>
            <a:r>
              <a:rPr lang="es-ES_tradnl" dirty="0" smtClean="0"/>
              <a:t> propone ir a Roma para ver que hacían las mujeres.</a:t>
            </a:r>
          </a:p>
          <a:p>
            <a:pPr lvl="1"/>
            <a:r>
              <a:rPr lang="es-ES_tradnl" dirty="0"/>
              <a:t>Esposas de los hijos del rey: banquete con sus amigas</a:t>
            </a:r>
          </a:p>
          <a:p>
            <a:pPr lvl="1"/>
            <a:r>
              <a:rPr lang="es-ES_tradnl" dirty="0"/>
              <a:t>Esposa de </a:t>
            </a:r>
            <a:r>
              <a:rPr lang="es-ES_tradnl" dirty="0" err="1"/>
              <a:t>Colatino</a:t>
            </a:r>
            <a:r>
              <a:rPr lang="es-ES_tradnl" dirty="0"/>
              <a:t>: hilando lana junto a sus esclavas</a:t>
            </a:r>
          </a:p>
          <a:p>
            <a:r>
              <a:rPr lang="es-ES_tradnl" dirty="0" err="1" smtClean="0"/>
              <a:t>Colatino</a:t>
            </a:r>
            <a:r>
              <a:rPr lang="es-ES_tradnl" dirty="0" smtClean="0"/>
              <a:t> gana la apuesta.</a:t>
            </a:r>
          </a:p>
        </p:txBody>
      </p:sp>
    </p:spTree>
    <p:extLst>
      <p:ext uri="{BB962C8B-B14F-4D97-AF65-F5344CB8AC3E}">
        <p14:creationId xmlns:p14="http://schemas.microsoft.com/office/powerpoint/2010/main" val="3194345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Tarquinio quedó prendado de Lucrecia.</a:t>
            </a:r>
          </a:p>
          <a:p>
            <a:r>
              <a:rPr lang="es-ES_tradnl" dirty="0" smtClean="0"/>
              <a:t>Días después, fue solo a casa de Lucrecia</a:t>
            </a:r>
          </a:p>
          <a:p>
            <a:r>
              <a:rPr lang="es-ES_tradnl" dirty="0" smtClean="0"/>
              <a:t>Recibió cordialmente</a:t>
            </a:r>
          </a:p>
          <a:p>
            <a:r>
              <a:rPr lang="es-ES_tradnl" dirty="0" smtClean="0"/>
              <a:t>Lo alojó esa noche</a:t>
            </a:r>
          </a:p>
          <a:p>
            <a:r>
              <a:rPr lang="es-ES_tradnl" dirty="0" smtClean="0"/>
              <a:t>Por la noche, Tarquinio con la espada va al dormitorio de Lucrecia</a:t>
            </a:r>
          </a:p>
          <a:p>
            <a:r>
              <a:rPr lang="es-ES_tradnl" dirty="0" smtClean="0"/>
              <a:t>La violó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086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 la mañana, Lucrecia contó a su marido y a su padre lo sucedido</a:t>
            </a:r>
          </a:p>
          <a:p>
            <a:r>
              <a:rPr lang="es-ES_tradnl" dirty="0" smtClean="0"/>
              <a:t>Se suicidó.</a:t>
            </a:r>
          </a:p>
          <a:p>
            <a:r>
              <a:rPr lang="es-ES_tradnl" dirty="0" smtClean="0"/>
              <a:t>Parientes y amigos de </a:t>
            </a:r>
            <a:r>
              <a:rPr lang="es-ES_tradnl" dirty="0" err="1" smtClean="0"/>
              <a:t>Colatino</a:t>
            </a:r>
            <a:r>
              <a:rPr lang="es-ES_tradnl" dirty="0" smtClean="0"/>
              <a:t> llevaron el cuerpo a la plaza</a:t>
            </a:r>
          </a:p>
          <a:p>
            <a:r>
              <a:rPr lang="es-ES_tradnl" dirty="0" smtClean="0"/>
              <a:t>Llamaron a los ciudadanos a rebelarse contra los </a:t>
            </a:r>
            <a:r>
              <a:rPr lang="es-ES_tradnl" dirty="0" err="1" smtClean="0"/>
              <a:t>Tarquinios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Nombre de rey se hizo maldito en Roma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2413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97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" y="0"/>
            <a:ext cx="8928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8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65"/>
            <a:ext cx="9144000" cy="60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3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50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rómulo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Leyes fundamentales</a:t>
            </a:r>
          </a:p>
          <a:p>
            <a:r>
              <a:rPr lang="es-ES_tradnl" dirty="0" smtClean="0"/>
              <a:t>Estructura constitucional basada en:</a:t>
            </a:r>
          </a:p>
          <a:p>
            <a:pPr lvl="1"/>
            <a:r>
              <a:rPr lang="es-ES_tradnl" dirty="0" smtClean="0"/>
              <a:t>Rey</a:t>
            </a:r>
          </a:p>
          <a:p>
            <a:pPr lvl="1"/>
            <a:r>
              <a:rPr lang="es-ES_tradnl" dirty="0" smtClean="0"/>
              <a:t>Senado</a:t>
            </a:r>
          </a:p>
          <a:p>
            <a:pPr lvl="1"/>
            <a:r>
              <a:rPr lang="es-ES_tradnl" dirty="0" smtClean="0"/>
              <a:t>Asamblea de las Curias (</a:t>
            </a:r>
            <a:r>
              <a:rPr lang="es-ES_tradnl" dirty="0" err="1" smtClean="0"/>
              <a:t>Comitia</a:t>
            </a:r>
            <a:r>
              <a:rPr lang="es-ES_tradnl" dirty="0" smtClean="0"/>
              <a:t> </a:t>
            </a:r>
            <a:r>
              <a:rPr lang="es-ES_tradnl" dirty="0" err="1" smtClean="0"/>
              <a:t>curiata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Distinción entre patricios y plebeyos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09195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2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8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2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ejercicios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Pag</a:t>
            </a:r>
            <a:r>
              <a:rPr lang="es-ES_tradnl" dirty="0" smtClean="0"/>
              <a:t>. 73</a:t>
            </a:r>
          </a:p>
          <a:p>
            <a:r>
              <a:rPr lang="es-ES_tradnl" dirty="0" smtClean="0"/>
              <a:t>5</a:t>
            </a:r>
          </a:p>
          <a:p>
            <a:r>
              <a:rPr lang="es-ES_tradn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6527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Reyes latinos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Elaboraron primeras leyes</a:t>
            </a:r>
          </a:p>
          <a:p>
            <a:r>
              <a:rPr lang="es-ES_tradnl" dirty="0" smtClean="0"/>
              <a:t>Consolidaron las fronteras</a:t>
            </a:r>
          </a:p>
          <a:p>
            <a:r>
              <a:rPr lang="es-ES_tradnl" dirty="0" smtClean="0"/>
              <a:t>Fomentaron el espíritu civil de los primeros romanos.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54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Reyes etruscos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 aldea a verdadera ciudad.</a:t>
            </a:r>
          </a:p>
          <a:p>
            <a:r>
              <a:rPr lang="es-ES_tradnl" dirty="0" smtClean="0"/>
              <a:t>Obras públicas:</a:t>
            </a:r>
          </a:p>
          <a:p>
            <a:pPr lvl="1"/>
            <a:r>
              <a:rPr lang="es-ES_tradnl" dirty="0" smtClean="0"/>
              <a:t>Civil: Circo Máximo.</a:t>
            </a:r>
          </a:p>
          <a:p>
            <a:pPr lvl="1"/>
            <a:r>
              <a:rPr lang="es-ES_tradnl" dirty="0" smtClean="0"/>
              <a:t>Religioso: templos.</a:t>
            </a:r>
          </a:p>
          <a:p>
            <a:pPr lvl="1"/>
            <a:r>
              <a:rPr lang="es-ES_tradnl" dirty="0" smtClean="0"/>
              <a:t>Militar: murallas</a:t>
            </a:r>
          </a:p>
          <a:p>
            <a:pPr lvl="1"/>
            <a:r>
              <a:rPr lang="es-ES_tradnl" dirty="0" smtClean="0"/>
              <a:t>Infraestructuras: Cloaca Máxima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324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Naturaleza de poder del rey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Poder militar: guía a los hombres  a la guerra.</a:t>
            </a:r>
          </a:p>
          <a:p>
            <a:pPr lvl="1"/>
            <a:r>
              <a:rPr lang="es-ES_tradnl" dirty="0" smtClean="0"/>
              <a:t>Ayudantes:</a:t>
            </a:r>
          </a:p>
          <a:p>
            <a:pPr lvl="2"/>
            <a:r>
              <a:rPr lang="es-ES_tradnl" dirty="0" smtClean="0"/>
              <a:t>Mando del ejército: </a:t>
            </a:r>
          </a:p>
          <a:p>
            <a:pPr lvl="3"/>
            <a:r>
              <a:rPr lang="es-ES_tradnl" dirty="0" smtClean="0"/>
              <a:t>Magister populi</a:t>
            </a:r>
          </a:p>
          <a:p>
            <a:pPr lvl="3"/>
            <a:r>
              <a:rPr lang="es-ES_tradnl" dirty="0" smtClean="0"/>
              <a:t>Magister </a:t>
            </a:r>
            <a:r>
              <a:rPr lang="es-ES_tradnl" dirty="0" err="1" smtClean="0"/>
              <a:t>equitum</a:t>
            </a:r>
            <a:endParaRPr lang="es-ES_tradnl" dirty="0" smtClean="0"/>
          </a:p>
          <a:p>
            <a:pPr lvl="2"/>
            <a:r>
              <a:rPr lang="es-ES_tradnl" dirty="0" smtClean="0"/>
              <a:t>Colaboradores judiciales: </a:t>
            </a:r>
            <a:r>
              <a:rPr lang="es-ES_tradnl" dirty="0" err="1" smtClean="0"/>
              <a:t>quaestores</a:t>
            </a:r>
            <a:r>
              <a:rPr lang="es-ES_tradnl" dirty="0" smtClean="0"/>
              <a:t> </a:t>
            </a:r>
            <a:r>
              <a:rPr lang="es-ES_tradnl" dirty="0" err="1" smtClean="0"/>
              <a:t>parricidii</a:t>
            </a:r>
            <a:endParaRPr lang="es-ES_tradnl" dirty="0" smtClean="0"/>
          </a:p>
          <a:p>
            <a:r>
              <a:rPr lang="es-ES_tradnl" dirty="0" smtClean="0"/>
              <a:t>No hereditaria</a:t>
            </a:r>
          </a:p>
          <a:p>
            <a:r>
              <a:rPr lang="es-ES_tradnl" dirty="0" smtClean="0"/>
              <a:t>No reservada a los romanos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473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Es: </a:t>
            </a:r>
          </a:p>
          <a:p>
            <a:pPr lvl="1"/>
            <a:r>
              <a:rPr lang="es-ES_tradnl" dirty="0" smtClean="0"/>
              <a:t>electa</a:t>
            </a:r>
          </a:p>
          <a:p>
            <a:pPr lvl="1"/>
            <a:r>
              <a:rPr lang="es-ES_tradnl" dirty="0" smtClean="0"/>
              <a:t>Vitalicia</a:t>
            </a:r>
          </a:p>
          <a:p>
            <a:pPr lvl="1"/>
            <a:r>
              <a:rPr lang="es-ES_tradnl" dirty="0" smtClean="0"/>
              <a:t>Abierta a extranjeros</a:t>
            </a:r>
            <a:endParaRPr lang="es-ES_tradnl" dirty="0"/>
          </a:p>
          <a:p>
            <a:r>
              <a:rPr lang="es-ES_tradnl" dirty="0" smtClean="0"/>
              <a:t>Cicerón: elegido por el pueblo en Asamblea de las Curias.</a:t>
            </a:r>
          </a:p>
          <a:p>
            <a:r>
              <a:rPr lang="es-ES_tradnl" dirty="0" smtClean="0"/>
              <a:t>Senado (</a:t>
            </a:r>
            <a:r>
              <a:rPr lang="es-ES_tradnl" dirty="0" err="1" smtClean="0"/>
              <a:t>senatus</a:t>
            </a:r>
            <a:r>
              <a:rPr lang="es-ES_tradnl" dirty="0" smtClean="0"/>
              <a:t>): </a:t>
            </a:r>
            <a:r>
              <a:rPr lang="es-ES_tradnl" dirty="0" err="1" smtClean="0"/>
              <a:t>consilium</a:t>
            </a:r>
            <a:r>
              <a:rPr lang="es-ES_tradnl" dirty="0" smtClean="0"/>
              <a:t> </a:t>
            </a:r>
            <a:r>
              <a:rPr lang="es-ES_tradnl" dirty="0" err="1" smtClean="0"/>
              <a:t>regium</a:t>
            </a:r>
            <a:endParaRPr lang="es-ES_tradnl" dirty="0" smtClean="0"/>
          </a:p>
          <a:p>
            <a:pPr lvl="1"/>
            <a:r>
              <a:rPr lang="es-ES_tradnl" dirty="0" smtClean="0"/>
              <a:t>Cien ancianos (</a:t>
            </a:r>
            <a:r>
              <a:rPr lang="es-ES_tradnl" dirty="0" err="1" smtClean="0"/>
              <a:t>patres</a:t>
            </a:r>
            <a:r>
              <a:rPr lang="es-ES_tradnl" dirty="0" smtClean="0"/>
              <a:t>)</a:t>
            </a:r>
          </a:p>
          <a:p>
            <a:pPr lvl="1"/>
            <a:r>
              <a:rPr lang="es-ES_tradnl" dirty="0" smtClean="0"/>
              <a:t>Colaboraba con el rey en el gobierno de la ciudad.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07165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Votaba cualquier asunto-decisión mayoría.</a:t>
            </a:r>
          </a:p>
          <a:p>
            <a:r>
              <a:rPr lang="es-ES_tradnl" dirty="0" smtClean="0"/>
              <a:t>Asuntos:</a:t>
            </a:r>
          </a:p>
          <a:p>
            <a:pPr lvl="1"/>
            <a:r>
              <a:rPr lang="es-ES_tradnl" dirty="0" smtClean="0"/>
              <a:t>Impuestos</a:t>
            </a:r>
          </a:p>
          <a:p>
            <a:pPr lvl="1"/>
            <a:r>
              <a:rPr lang="es-ES_tradnl" dirty="0" smtClean="0"/>
              <a:t>Organización del territorio conquistado</a:t>
            </a:r>
          </a:p>
          <a:p>
            <a:pPr lvl="1"/>
            <a:r>
              <a:rPr lang="es-ES_tradnl" dirty="0" smtClean="0"/>
              <a:t>Acogida de extranjeros</a:t>
            </a:r>
          </a:p>
          <a:p>
            <a:r>
              <a:rPr lang="es-ES_tradnl" dirty="0" smtClean="0"/>
              <a:t>No:</a:t>
            </a:r>
          </a:p>
          <a:p>
            <a:pPr lvl="1"/>
            <a:r>
              <a:rPr lang="es-ES_tradnl" dirty="0" smtClean="0"/>
              <a:t>Guerra</a:t>
            </a:r>
          </a:p>
          <a:p>
            <a:pPr lvl="1"/>
            <a:r>
              <a:rPr lang="es-ES_tradnl" smtClean="0"/>
              <a:t>Política exterior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803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Mitología en la monarquía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Tradición da una función concreta para explicar alguna institución de Roma republicana.</a:t>
            </a:r>
          </a:p>
          <a:p>
            <a:r>
              <a:rPr lang="es-ES_tradnl" u="sng" dirty="0" smtClean="0"/>
              <a:t>Rómulo:</a:t>
            </a:r>
            <a:r>
              <a:rPr lang="es-ES_tradnl" dirty="0" smtClean="0"/>
              <a:t> Rapto de las sabinas.</a:t>
            </a:r>
          </a:p>
          <a:p>
            <a:r>
              <a:rPr lang="es-ES_tradnl" u="sng" dirty="0" smtClean="0"/>
              <a:t>Numa Pompilio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Encuentros nocturnos en el bosque con la ninfa Egeria.</a:t>
            </a:r>
          </a:p>
          <a:p>
            <a:pPr lvl="1"/>
            <a:r>
              <a:rPr lang="es-ES_tradnl" dirty="0" smtClean="0"/>
              <a:t>Organizó mundo religioso romano</a:t>
            </a:r>
          </a:p>
          <a:p>
            <a:pPr marL="530352" lvl="2" indent="0">
              <a:buNone/>
            </a:pPr>
            <a:endParaRPr lang="es-ES_tradnl" u="sng" dirty="0"/>
          </a:p>
        </p:txBody>
      </p:sp>
    </p:spTree>
    <p:extLst>
      <p:ext uri="{BB962C8B-B14F-4D97-AF65-F5344CB8AC3E}">
        <p14:creationId xmlns:p14="http://schemas.microsoft.com/office/powerpoint/2010/main" val="14623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1512</TotalTime>
  <Words>735</Words>
  <Application>Microsoft Office PowerPoint</Application>
  <PresentationFormat>Presentación en pantalla (4:3)</PresentationFormat>
  <Paragraphs>142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Opulento</vt:lpstr>
      <vt:lpstr>La monarquía </vt:lpstr>
      <vt:lpstr>Presentación de PowerPoint</vt:lpstr>
      <vt:lpstr>rómulo</vt:lpstr>
      <vt:lpstr>Reyes latinos</vt:lpstr>
      <vt:lpstr>Reyes etruscos</vt:lpstr>
      <vt:lpstr>Naturaleza de poder del rey</vt:lpstr>
      <vt:lpstr>Presentación de PowerPoint</vt:lpstr>
      <vt:lpstr>Presentación de PowerPoint</vt:lpstr>
      <vt:lpstr>Mitología en la monarquía</vt:lpstr>
      <vt:lpstr>Presentación de PowerPoint</vt:lpstr>
      <vt:lpstr>Transcurso de la batalla</vt:lpstr>
      <vt:lpstr>Llegada a ciudad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Pero, ¿Por qué fue expulsado?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monarquía</dc:title>
  <dc:creator>Maria</dc:creator>
  <cp:lastModifiedBy>Maria</cp:lastModifiedBy>
  <cp:revision>13</cp:revision>
  <dcterms:created xsi:type="dcterms:W3CDTF">2018-01-12T19:38:33Z</dcterms:created>
  <dcterms:modified xsi:type="dcterms:W3CDTF">2018-03-16T00:28:17Z</dcterms:modified>
</cp:coreProperties>
</file>