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 latinLnBrk="0">
              <a:buNone/>
              <a:defRPr lang="es-ES"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 latinLnBrk="0">
              <a:defRPr lang="es-ES"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AA12-0611-4092-9E19-5650099EC983}" type="datetimeFigureOut">
              <a:rPr lang="es-ES_tradnl" smtClean="0"/>
              <a:t>18/04/2018</a:t>
            </a:fld>
            <a:endParaRPr lang="es-ES_tradn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2FC6EF-33CD-45AE-81DE-7E2F7CA667A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AA12-0611-4092-9E19-5650099EC983}" type="datetimeFigureOut">
              <a:rPr lang="es-ES_tradnl" smtClean="0"/>
              <a:t>18/04/2018</a:t>
            </a:fld>
            <a:endParaRPr lang="es-ES_trad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2FC6EF-33CD-45AE-81DE-7E2F7CA667A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AA12-0611-4092-9E19-5650099EC983}" type="datetimeFigureOut">
              <a:rPr lang="es-ES_tradnl" smtClean="0"/>
              <a:t>18/04/2018</a:t>
            </a:fld>
            <a:endParaRPr lang="es-ES_trad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2FC6EF-33CD-45AE-81DE-7E2F7CA667A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AA12-0611-4092-9E19-5650099EC983}" type="datetimeFigureOut">
              <a:rPr lang="es-ES_tradnl" smtClean="0"/>
              <a:t>18/04/2018</a:t>
            </a:fld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2FC6EF-33CD-45AE-81DE-7E2F7CA667A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 a dos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AA12-0611-4092-9E19-5650099EC983}" type="datetimeFigureOut">
              <a:rPr lang="es-ES_tradnl" smtClean="0"/>
              <a:t>18/04/2018</a:t>
            </a:fld>
            <a:endParaRPr lang="es-ES_tradn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2FC6EF-33CD-45AE-81DE-7E2F7CA667A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AA12-0611-4092-9E19-5650099EC983}" type="datetimeFigureOut">
              <a:rPr lang="es-ES_tradnl" smtClean="0"/>
              <a:t>18/04/2018</a:t>
            </a:fld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2FC6EF-33CD-45AE-81DE-7E2F7CA667A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AA12-0611-4092-9E19-5650099EC983}" type="datetimeFigureOut">
              <a:rPr lang="es-ES_tradnl" smtClean="0"/>
              <a:t>18/04/2018</a:t>
            </a:fld>
            <a:endParaRPr lang="es-ES_trad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2FC6EF-33CD-45AE-81DE-7E2F7CA667A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es-ES" sz="1000">
                <a:latin typeface="+mn-lt"/>
              </a:defRPr>
            </a:lvl1pPr>
          </a:lstStyle>
          <a:p>
            <a:fld id="{2161AA12-0611-4092-9E19-5650099EC983}" type="datetimeFigureOut">
              <a:rPr lang="es-ES_tradnl" smtClean="0"/>
              <a:t>18/04/2018</a:t>
            </a:fld>
            <a:endParaRPr lang="es-ES_tradnl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latinLnBrk="0">
              <a:defRPr lang="es-ES" sz="1000">
                <a:latin typeface="+mn-lt"/>
              </a:defRPr>
            </a:lvl1pPr>
          </a:lstStyle>
          <a:p>
            <a:endParaRPr lang="es-ES_tradnl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es-ES" sz="1000">
                <a:latin typeface="+mn-lt"/>
              </a:defRPr>
            </a:lvl1pPr>
          </a:lstStyle>
          <a:p>
            <a:fld id="{AA2FC6EF-33CD-45AE-81DE-7E2F7CA667A3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defPPr>
        <a:defRPr lang="es-ES"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latinLnBrk="0" hangingPunct="1">
        <a:buNone/>
        <a:defRPr lang="es-ES"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 lang="es-ES"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latinLnBrk="0" hangingPunct="1">
        <a:buChar char="•"/>
        <a:defRPr lang="es-ES" sz="2800">
          <a:latin typeface="+mn-lt"/>
        </a:defRPr>
      </a:lvl1pPr>
      <a:lvl2pPr marL="742950" indent="-285750" eaLnBrk="1" hangingPunct="1">
        <a:buChar char="–"/>
        <a:defRPr lang="es-ES" sz="2400">
          <a:latin typeface="+mn-lt"/>
        </a:defRPr>
      </a:lvl2pPr>
      <a:lvl3pPr marL="1143000" indent="-228600" eaLnBrk="1" hangingPunct="1">
        <a:buChar char="•"/>
        <a:defRPr lang="es-ES" sz="2400">
          <a:latin typeface="+mn-lt"/>
        </a:defRPr>
      </a:lvl3pPr>
      <a:lvl4pPr marL="1600200" indent="-228600" eaLnBrk="1" hangingPunct="1">
        <a:buChar char="–"/>
        <a:defRPr lang="es-ES" sz="2000">
          <a:latin typeface="+mn-lt"/>
        </a:defRPr>
      </a:lvl4pPr>
      <a:lvl5pPr marL="2057400" indent="-228600" eaLnBrk="1" hangingPunct="1">
        <a:buChar char="»"/>
        <a:defRPr lang="es-ES" sz="2000">
          <a:latin typeface="+mn-lt"/>
        </a:defRPr>
      </a:lvl5pPr>
      <a:lvl6pPr marL="2514600" indent="-228600" eaLnBrk="1" hangingPunct="1">
        <a:buChar char="•"/>
        <a:defRPr lang="es-ES" sz="2000"/>
      </a:lvl6pPr>
      <a:lvl7pPr marL="2971800" indent="-228600" eaLnBrk="1" hangingPunct="1">
        <a:buChar char="•"/>
        <a:defRPr lang="es-ES" sz="2000"/>
      </a:lvl7pPr>
      <a:lvl8pPr marL="3429000" indent="-228600" eaLnBrk="1" hangingPunct="1">
        <a:buChar char="•"/>
        <a:defRPr lang="es-ES" sz="2000"/>
      </a:lvl8pPr>
      <a:lvl9pPr marL="3886200" indent="-228600" eaLnBrk="1" hangingPunct="1">
        <a:buChar char="•"/>
        <a:defRPr lang="es-ES" sz="2000"/>
      </a:lvl9pPr>
    </p:bodyStyle>
    <p:otherStyle>
      <a:defPPr>
        <a:defRPr lang="es-ES">
          <a:solidFill>
            <a:schemeClr val="tx1"/>
          </a:solidFill>
          <a:latin typeface="+mn-lt"/>
          <a:ea typeface="+mn-ea"/>
          <a:cs typeface="+mn-cs"/>
        </a:defRPr>
      </a:defPPr>
      <a:lvl1pPr marL="0" eaLnBrk="1" latinLnBrk="0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Del nacimiento a la mayoría de edad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440455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Al nacer el bebé:</a:t>
            </a:r>
          </a:p>
          <a:p>
            <a:pPr lvl="1"/>
            <a:r>
              <a:rPr lang="es-ES_tradnl" dirty="0" smtClean="0"/>
              <a:t>Bebé colocado en el suelo a los pies del padre.</a:t>
            </a:r>
          </a:p>
          <a:p>
            <a:pPr lvl="1"/>
            <a:r>
              <a:rPr lang="es-ES_tradnl" dirty="0" smtClean="0"/>
              <a:t>Padre lo cogía y lo levantaba: formaba parte de la familia</a:t>
            </a:r>
          </a:p>
          <a:p>
            <a:pPr lvl="1"/>
            <a:r>
              <a:rPr lang="es-ES_tradnl" dirty="0" smtClean="0"/>
              <a:t>No lo cogía: expuesto (</a:t>
            </a:r>
            <a:r>
              <a:rPr lang="es-ES_tradnl" dirty="0" err="1" smtClean="0"/>
              <a:t>expositus</a:t>
            </a:r>
            <a:r>
              <a:rPr lang="es-ES_tradnl" dirty="0" smtClean="0"/>
              <a:t>): abandonado a su suerte.</a:t>
            </a:r>
          </a:p>
          <a:p>
            <a:r>
              <a:rPr lang="es-ES_tradnl" dirty="0"/>
              <a:t>Tras ser reconocido:</a:t>
            </a:r>
          </a:p>
          <a:p>
            <a:r>
              <a:rPr lang="es-ES_tradnl" dirty="0" err="1"/>
              <a:t>Pater</a:t>
            </a:r>
            <a:r>
              <a:rPr lang="es-ES_tradnl" dirty="0"/>
              <a:t> purificaba al recién nacido con agua</a:t>
            </a:r>
          </a:p>
          <a:p>
            <a:r>
              <a:rPr lang="es-ES_tradnl" dirty="0"/>
              <a:t>Colocaba en el cuello un amuleto</a:t>
            </a:r>
          </a:p>
          <a:p>
            <a:pPr lvl="1"/>
            <a:r>
              <a:rPr lang="es-ES_tradnl" dirty="0"/>
              <a:t>Acompaña toda la infancia</a:t>
            </a:r>
          </a:p>
          <a:p>
            <a:pPr lvl="1"/>
            <a:r>
              <a:rPr lang="es-ES_tradnl" dirty="0" smtClean="0"/>
              <a:t>Varón: bulla</a:t>
            </a:r>
          </a:p>
          <a:p>
            <a:pPr lvl="1"/>
            <a:r>
              <a:rPr lang="es-ES_tradnl" dirty="0" smtClean="0"/>
              <a:t>Niña: </a:t>
            </a:r>
            <a:r>
              <a:rPr lang="es-ES_tradnl" dirty="0" err="1" smtClean="0"/>
              <a:t>lunula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Imposición del nombre de familia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09473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Niñas: </a:t>
            </a:r>
          </a:p>
          <a:p>
            <a:pPr lvl="1"/>
            <a:r>
              <a:rPr lang="es-ES_tradnl" dirty="0" smtClean="0"/>
              <a:t>Llegan a la pubertad: pasan del hogar familiar al del esposo.</a:t>
            </a:r>
          </a:p>
          <a:p>
            <a:r>
              <a:rPr lang="es-ES_tradnl" dirty="0" smtClean="0"/>
              <a:t>Hijos varones de ciudadanos libres:</a:t>
            </a:r>
          </a:p>
          <a:p>
            <a:pPr lvl="1"/>
            <a:r>
              <a:rPr lang="es-ES_tradnl" dirty="0" smtClean="0"/>
              <a:t>Mayoría de edad: 16 años.</a:t>
            </a:r>
          </a:p>
          <a:p>
            <a:pPr lvl="1"/>
            <a:r>
              <a:rPr lang="es-ES_tradnl" dirty="0" smtClean="0"/>
              <a:t>Hasta 16: toga pretexta.</a:t>
            </a:r>
          </a:p>
          <a:p>
            <a:pPr lvl="1"/>
            <a:r>
              <a:rPr lang="es-ES_tradnl" dirty="0" smtClean="0"/>
              <a:t>Cumplir 16: solemne ceremonia</a:t>
            </a:r>
          </a:p>
          <a:p>
            <a:pPr lvl="2"/>
            <a:r>
              <a:rPr lang="es-ES_tradnl" dirty="0" smtClean="0"/>
              <a:t>Padre entrega toga viril </a:t>
            </a:r>
          </a:p>
          <a:p>
            <a:pPr lvl="3"/>
            <a:r>
              <a:rPr lang="es-ES_tradnl" dirty="0" smtClean="0"/>
              <a:t>Símbolo de mayoría de edad</a:t>
            </a:r>
          </a:p>
          <a:p>
            <a:pPr lvl="1"/>
            <a:r>
              <a:rPr lang="es-ES_tradnl" dirty="0" smtClean="0"/>
              <a:t>Abandonaban la bulla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55335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Varones adultos libres y nobles:</a:t>
            </a:r>
          </a:p>
          <a:p>
            <a:r>
              <a:rPr lang="es-ES_tradnl" dirty="0" smtClean="0"/>
              <a:t>Triple nombre, origen etrusco: </a:t>
            </a:r>
            <a:r>
              <a:rPr lang="es-ES_tradnl" dirty="0" err="1" smtClean="0"/>
              <a:t>tria</a:t>
            </a:r>
            <a:r>
              <a:rPr lang="es-ES_tradnl" dirty="0" smtClean="0"/>
              <a:t> nomina.</a:t>
            </a:r>
          </a:p>
          <a:p>
            <a:pPr lvl="1"/>
            <a:r>
              <a:rPr lang="es-ES_tradnl" dirty="0" err="1" smtClean="0"/>
              <a:t>Praenomen</a:t>
            </a:r>
            <a:r>
              <a:rPr lang="es-ES_tradnl" dirty="0" smtClean="0"/>
              <a:t>: nombre de pila</a:t>
            </a:r>
          </a:p>
          <a:p>
            <a:pPr lvl="1"/>
            <a:r>
              <a:rPr lang="es-ES_tradnl" dirty="0" err="1" smtClean="0"/>
              <a:t>Nomen</a:t>
            </a:r>
            <a:r>
              <a:rPr lang="es-ES_tradnl" dirty="0" smtClean="0"/>
              <a:t>: nombre de su gens o familia.</a:t>
            </a:r>
          </a:p>
          <a:p>
            <a:pPr lvl="2"/>
            <a:r>
              <a:rPr lang="es-ES_tradnl" dirty="0" smtClean="0"/>
              <a:t>Nuestro apellido</a:t>
            </a:r>
          </a:p>
          <a:p>
            <a:pPr lvl="1"/>
            <a:r>
              <a:rPr lang="es-ES_tradnl" dirty="0" smtClean="0"/>
              <a:t>Cognomen: </a:t>
            </a:r>
          </a:p>
          <a:p>
            <a:pPr lvl="2"/>
            <a:r>
              <a:rPr lang="es-ES_tradnl" dirty="0" smtClean="0"/>
              <a:t>Origen: sobrenombre asociado a una característica física, anécdota, victoria</a:t>
            </a:r>
          </a:p>
          <a:p>
            <a:pPr lvl="2"/>
            <a:r>
              <a:rPr lang="es-ES_tradnl" dirty="0" smtClean="0"/>
              <a:t>Tiempo fue el segundo apellido</a:t>
            </a:r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Los nombres romanos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265135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185</Words>
  <Application>Microsoft Office PowerPoint</Application>
  <PresentationFormat>Presentación en pantalla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Custom Theme</vt:lpstr>
      <vt:lpstr>Del nacimiento a la mayoría de edad</vt:lpstr>
      <vt:lpstr>Presentación de PowerPoint</vt:lpstr>
      <vt:lpstr>Presentación de PowerPoint</vt:lpstr>
      <vt:lpstr>Los nombres romanos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 nacimiento a la mayoría de edad</dc:title>
  <dc:creator>Maria</dc:creator>
  <cp:lastModifiedBy>Maria</cp:lastModifiedBy>
  <cp:revision>2</cp:revision>
  <dcterms:created xsi:type="dcterms:W3CDTF">2018-04-18T17:50:06Z</dcterms:created>
  <dcterms:modified xsi:type="dcterms:W3CDTF">2018-04-18T18:02:55Z</dcterms:modified>
</cp:coreProperties>
</file>