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sldIdLst>
    <p:sldId id="256" r:id="rId3"/>
    <p:sldId id="267" r:id="rId4"/>
    <p:sldId id="268" r:id="rId5"/>
    <p:sldId id="269" r:id="rId6"/>
    <p:sldId id="272" r:id="rId7"/>
    <p:sldId id="270" r:id="rId8"/>
    <p:sldId id="271" r:id="rId9"/>
    <p:sldId id="275" r:id="rId10"/>
    <p:sldId id="277" r:id="rId11"/>
    <p:sldId id="278" r:id="rId12"/>
    <p:sldId id="279" r:id="rId13"/>
    <p:sldId id="280" r:id="rId1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6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44" autoAdjust="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_tradnl" smtClean="0"/>
              <a:t>Haga clic para modificar el estilo de subtítulo del patrón</a:t>
            </a:r>
            <a:endParaRPr kumimoji="0" lang="es-ES_tradnl"/>
          </a:p>
        </p:txBody>
      </p:sp>
      <p:sp>
        <p:nvSpPr>
          <p:cNvPr id="28" name="27 Título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s-ES_tradnl" smtClean="0"/>
              <a:t>Haga clic para modificar el estilo de título del patrón</a:t>
            </a:r>
            <a:endParaRPr kumimoji="0" lang="es-ES_tradnl"/>
          </a:p>
        </p:txBody>
      </p:sp>
      <p:cxnSp>
        <p:nvCxnSpPr>
          <p:cNvPr id="8" name="7 Conector recto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Elipse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E6E64-1023-4B17-BA99-80CDCFB92CF8}" type="datetimeFigureOut">
              <a:rPr lang="es-ES_tradnl" smtClean="0"/>
              <a:pPr/>
              <a:t>01/05/2018</a:t>
            </a:fld>
            <a:endParaRPr lang="es-ES_tradnl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A3A6C0-79B6-495D-9C63-79AA3F78F87A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_tradnl" smtClean="0"/>
              <a:t>Haga clic para modificar el estilo de título del patrón</a:t>
            </a:r>
            <a:endParaRPr kumimoji="0"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E6E64-1023-4B17-BA99-80CDCFB92CF8}" type="datetimeFigureOut">
              <a:rPr lang="es-ES_tradnl" smtClean="0"/>
              <a:pPr/>
              <a:t>01/05/2018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A6C0-79B6-495D-9C63-79AA3F78F87A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_tradnl" smtClean="0"/>
              <a:t>Haga clic para modificar el estilo de título del patrón</a:t>
            </a:r>
            <a:endParaRPr kumimoji="0"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E6E64-1023-4B17-BA99-80CDCFB92CF8}" type="datetimeFigureOut">
              <a:rPr lang="es-ES_tradnl" smtClean="0"/>
              <a:pPr/>
              <a:t>01/05/2018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A6C0-79B6-495D-9C63-79AA3F78F87A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s-ES_tradnl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BE6E64-1023-4B17-BA99-80CDCFB92CF8}" type="datetimeFigureOut">
              <a:rPr lang="es-ES_tradnl" smtClean="0"/>
              <a:pPr/>
              <a:t>01/05/2018</a:t>
            </a:fld>
            <a:endParaRPr lang="es-ES_tradnl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3A3A6C0-79B6-495D-9C63-79AA3F78F87A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6" name="15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_tradnl" smtClean="0"/>
              <a:t>Haga clic para modificar el estilo de título del patrón</a:t>
            </a:r>
            <a:endParaRPr kumimoji="0"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E6E64-1023-4B17-BA99-80CDCFB92CF8}" type="datetimeFigureOut">
              <a:rPr lang="es-ES_tradnl" smtClean="0"/>
              <a:pPr/>
              <a:t>01/05/2018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A6C0-79B6-495D-9C63-79AA3F78F87A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s-ES_tradnl" smtClean="0"/>
              <a:t>Haga clic para modificar el estilo de título del patrón</a:t>
            </a:r>
            <a:endParaRPr kumimoji="0"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E6E64-1023-4B17-BA99-80CDCFB92CF8}" type="datetimeFigureOut">
              <a:rPr lang="es-ES_tradnl" smtClean="0"/>
              <a:pPr/>
              <a:t>01/05/2018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A6C0-79B6-495D-9C63-79AA3F78F87A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_tradnl" smtClean="0"/>
              <a:t>Haga clic para modificar el estilo de título del patrón</a:t>
            </a:r>
            <a:endParaRPr kumimoji="0" lang="es-ES_tradnl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s-ES_tradnl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A6C0-79B6-495D-9C63-79AA3F78F87A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E6E64-1023-4B17-BA99-80CDCFB92CF8}" type="datetimeFigureOut">
              <a:rPr lang="es-ES_tradnl" smtClean="0"/>
              <a:pPr/>
              <a:t>01/05/2018</a:t>
            </a:fld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32" name="31 Marcador de contenido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s-ES_tradnl"/>
          </a:p>
        </p:txBody>
      </p:sp>
      <p:sp>
        <p:nvSpPr>
          <p:cNvPr id="34" name="33 Marcador de contenido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s-ES_tradn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_tradnl" smtClean="0"/>
              <a:t>Haga clic para modificar el estilo de título del patrón</a:t>
            </a:r>
            <a:endParaRPr kumimoji="0" lang="es-ES_tradnl"/>
          </a:p>
        </p:txBody>
      </p:sp>
      <p:sp>
        <p:nvSpPr>
          <p:cNvPr id="12" name="11 Marcador de texto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cxnSp>
        <p:nvCxnSpPr>
          <p:cNvPr id="10" name="9 Conector recto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E6E64-1023-4B17-BA99-80CDCFB92CF8}" type="datetimeFigureOut">
              <a:rPr lang="es-ES_tradnl" smtClean="0"/>
              <a:pPr/>
              <a:t>01/05/2018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A6C0-79B6-495D-9C63-79AA3F78F87A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_tradnl" smtClean="0"/>
              <a:t>Haga clic para modificar el estilo de título del patrón</a:t>
            </a:r>
            <a:endParaRPr kumimoji="0"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E6E64-1023-4B17-BA99-80CDCFB92CF8}" type="datetimeFigureOut">
              <a:rPr lang="es-ES_tradnl" smtClean="0"/>
              <a:pPr/>
              <a:t>01/05/2018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A6C0-79B6-495D-9C63-79AA3F78F87A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Marcador de contenido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31" name="30 Título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_tradnl" smtClean="0"/>
              <a:t>Haga clic para modificar el estilo de título del patrón</a:t>
            </a:r>
            <a:endParaRPr kumimoji="0" lang="es-ES_tradnl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BE6E64-1023-4B17-BA99-80CDCFB92CF8}" type="datetimeFigureOut">
              <a:rPr lang="es-ES_tradnl" smtClean="0"/>
              <a:pPr/>
              <a:t>01/05/2018</a:t>
            </a:fld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A3A6C0-79B6-495D-9C63-79AA3F78F87A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_tradnl" smtClean="0"/>
              <a:t>Haga clic para modificar el estilo de título del patrón</a:t>
            </a:r>
            <a:endParaRPr kumimoji="0"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s-ES_tradnl" smtClean="0"/>
              <a:t>Haga clic en el icono para agregar una imagen</a:t>
            </a:r>
            <a:endParaRPr kumimoji="0"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E6E64-1023-4B17-BA99-80CDCFB92CF8}" type="datetimeFigureOut">
              <a:rPr lang="es-ES_tradnl" smtClean="0"/>
              <a:pPr/>
              <a:t>01/05/2018</a:t>
            </a:fld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A3A6C0-79B6-495D-9C63-79AA3F78F87A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_tradnl" smtClean="0"/>
              <a:t>Segundo nivel</a:t>
            </a:r>
          </a:p>
          <a:p>
            <a:pPr lvl="2" eaLnBrk="1" latinLnBrk="0" hangingPunct="1"/>
            <a:r>
              <a:rPr kumimoji="0" lang="es-ES_tradnl" smtClean="0"/>
              <a:t>Tercer nivel</a:t>
            </a:r>
          </a:p>
          <a:p>
            <a:pPr lvl="3" eaLnBrk="1" latinLnBrk="0" hangingPunct="1"/>
            <a:r>
              <a:rPr kumimoji="0" lang="es-ES_tradnl" smtClean="0"/>
              <a:t>Cuarto nivel</a:t>
            </a:r>
          </a:p>
          <a:p>
            <a:pPr lvl="4" eaLnBrk="1" latinLnBrk="0" hangingPunct="1"/>
            <a:r>
              <a:rPr kumimoji="0" lang="es-ES_tradnl" smtClean="0"/>
              <a:t>Quinto nivel</a:t>
            </a:r>
            <a:endParaRPr kumimoji="0" lang="es-ES_tradnl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CBE6E64-1023-4B17-BA99-80CDCFB92CF8}" type="datetimeFigureOut">
              <a:rPr lang="es-ES_tradnl" smtClean="0"/>
              <a:pPr/>
              <a:t>01/05/2018</a:t>
            </a:fld>
            <a:endParaRPr lang="es-ES_tradn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3A3A6C0-79B6-495D-9C63-79AA3F78F87A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s-ES_tradnl" smtClean="0"/>
              <a:t>Haga clic para modificar el estilo de título del patrón</a:t>
            </a:r>
            <a:endParaRPr kumimoji="0" lang="es-ES_trad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285852" y="1500174"/>
            <a:ext cx="61436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66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Composición de las tropas</a:t>
            </a:r>
            <a:endParaRPr lang="es-ES" sz="6600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19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" y="0"/>
            <a:ext cx="9003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59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ejercicios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Pag</a:t>
            </a:r>
            <a:r>
              <a:rPr lang="es-ES_tradnl" dirty="0" smtClean="0"/>
              <a:t>. 90</a:t>
            </a:r>
          </a:p>
          <a:p>
            <a:r>
              <a:rPr lang="es-ES_tradnl" dirty="0" smtClean="0"/>
              <a:t>13</a:t>
            </a:r>
          </a:p>
          <a:p>
            <a:r>
              <a:rPr lang="es-ES_tradnl" smtClean="0"/>
              <a:t>14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8835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/>
              <a:t>Organización muy jerarquizada</a:t>
            </a:r>
          </a:p>
          <a:p>
            <a:r>
              <a:rPr lang="es-ES_tradnl" b="1" dirty="0" smtClean="0"/>
              <a:t>Legión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/>
              <a:t>Unidad mayor</a:t>
            </a:r>
          </a:p>
          <a:p>
            <a:pPr lvl="1"/>
            <a:r>
              <a:rPr lang="es-ES_tradnl" dirty="0"/>
              <a:t>Compuesta:</a:t>
            </a:r>
          </a:p>
          <a:p>
            <a:pPr lvl="2"/>
            <a:r>
              <a:rPr lang="es-ES_tradnl" dirty="0"/>
              <a:t>Tropas de infantería</a:t>
            </a:r>
          </a:p>
          <a:p>
            <a:pPr lvl="2"/>
            <a:r>
              <a:rPr lang="es-ES_tradnl" dirty="0"/>
              <a:t>Caballería</a:t>
            </a:r>
          </a:p>
          <a:p>
            <a:pPr lvl="2"/>
            <a:r>
              <a:rPr lang="es-ES_tradnl" dirty="0"/>
              <a:t>Tropas </a:t>
            </a:r>
            <a:r>
              <a:rPr lang="es-ES_tradnl" dirty="0" smtClean="0"/>
              <a:t>auxiliares</a:t>
            </a:r>
            <a:endParaRPr lang="es-ES_tradnl" dirty="0"/>
          </a:p>
          <a:p>
            <a:pPr lvl="2"/>
            <a:r>
              <a:rPr lang="es-ES_tradnl" dirty="0"/>
              <a:t>Tropas aliadas</a:t>
            </a:r>
          </a:p>
          <a:p>
            <a:pPr lvl="2"/>
            <a:r>
              <a:rPr lang="es-ES_tradnl" dirty="0"/>
              <a:t>No ciudadanos de </a:t>
            </a:r>
            <a:r>
              <a:rPr lang="es-ES_tradnl" dirty="0" smtClean="0"/>
              <a:t>Roma</a:t>
            </a:r>
          </a:p>
          <a:p>
            <a:r>
              <a:rPr lang="es-ES_tradnl" dirty="0" smtClean="0"/>
              <a:t>Cada legión: 6.000 legionarios</a:t>
            </a:r>
          </a:p>
          <a:p>
            <a:pPr lvl="1"/>
            <a:r>
              <a:rPr lang="es-ES_tradnl" dirty="0" smtClean="0"/>
              <a:t>300 caballería</a:t>
            </a:r>
          </a:p>
          <a:p>
            <a:r>
              <a:rPr lang="es-ES_tradnl" dirty="0" smtClean="0"/>
              <a:t>Comandada: legado</a:t>
            </a:r>
          </a:p>
          <a:p>
            <a:endParaRPr lang="es-ES_tradnl" dirty="0" smtClean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8441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41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Legión se organiza en cohortes</a:t>
            </a:r>
          </a:p>
          <a:p>
            <a:pPr lvl="1"/>
            <a:r>
              <a:rPr lang="es-ES_tradnl" dirty="0" smtClean="0"/>
              <a:t>Comandadas por prefecto</a:t>
            </a:r>
          </a:p>
          <a:p>
            <a:r>
              <a:rPr lang="es-ES_tradnl" dirty="0" smtClean="0"/>
              <a:t>Cohortes: cien hombres (centurias)</a:t>
            </a:r>
          </a:p>
          <a:p>
            <a:pPr marL="640080" lvl="2">
              <a:spcBef>
                <a:spcPts val="600"/>
              </a:spcBef>
              <a:buClr>
                <a:schemeClr val="accent2"/>
              </a:buClr>
            </a:pPr>
            <a:r>
              <a:rPr lang="es-ES_tradnl" dirty="0"/>
              <a:t>Mando de centurias: centurión</a:t>
            </a:r>
          </a:p>
          <a:p>
            <a:r>
              <a:rPr lang="es-ES_tradnl" dirty="0" smtClean="0"/>
              <a:t>Combate:</a:t>
            </a:r>
          </a:p>
          <a:p>
            <a:pPr lvl="1"/>
            <a:r>
              <a:rPr lang="es-ES_tradnl" dirty="0" smtClean="0"/>
              <a:t>Todos formaban en tres .</a:t>
            </a:r>
          </a:p>
          <a:p>
            <a:pPr lvl="1"/>
            <a:r>
              <a:rPr lang="es-ES_tradnl" dirty="0" smtClean="0"/>
              <a:t>Caballería formada en escuadrones</a:t>
            </a:r>
          </a:p>
          <a:p>
            <a:pPr lvl="1"/>
            <a:r>
              <a:rPr lang="es-ES_tradnl" dirty="0" smtClean="0"/>
              <a:t>Colaboración de soldados extranjeros: auxilia (refuerzos).</a:t>
            </a:r>
          </a:p>
          <a:p>
            <a:pPr lvl="2"/>
            <a:r>
              <a:rPr lang="es-ES_tradnl" dirty="0" smtClean="0"/>
              <a:t>Especializados en diferentes modos de combatir</a:t>
            </a:r>
          </a:p>
        </p:txBody>
      </p:sp>
    </p:spTree>
    <p:extLst>
      <p:ext uri="{BB962C8B-B14F-4D97-AF65-F5344CB8AC3E}">
        <p14:creationId xmlns:p14="http://schemas.microsoft.com/office/powerpoint/2010/main" val="3737092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Éxito campañas militares:</a:t>
            </a:r>
          </a:p>
          <a:p>
            <a:pPr lvl="1"/>
            <a:r>
              <a:rPr lang="es-ES_tradnl" dirty="0" smtClean="0"/>
              <a:t>Disciplina de sus soldados</a:t>
            </a:r>
          </a:p>
          <a:p>
            <a:pPr lvl="1"/>
            <a:r>
              <a:rPr lang="es-ES_tradnl" dirty="0" smtClean="0"/>
              <a:t>Capacidad de estrategia de sus generales.</a:t>
            </a:r>
          </a:p>
          <a:p>
            <a:pPr lvl="1"/>
            <a:r>
              <a:rPr lang="es-ES_tradnl" dirty="0" smtClean="0"/>
              <a:t>No confiar en la improvisación.</a:t>
            </a:r>
          </a:p>
          <a:p>
            <a:r>
              <a:rPr lang="es-ES_tradnl" dirty="0" smtClean="0"/>
              <a:t>Importante: buena organización a la hora de acampar.</a:t>
            </a:r>
          </a:p>
          <a:p>
            <a:pPr lvl="1"/>
            <a:r>
              <a:rPr lang="es-ES_tradnl" dirty="0" smtClean="0"/>
              <a:t>Siempre dormían en un lugar fortificado.</a:t>
            </a:r>
          </a:p>
          <a:p>
            <a:pPr lvl="1"/>
            <a:r>
              <a:rPr lang="es-ES_tradnl" dirty="0" smtClean="0"/>
              <a:t>Campamento: ciudad en miniatura.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36203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91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19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rtuga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5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Los legionarios romanos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u="sng" dirty="0" err="1" smtClean="0"/>
              <a:t>Scutum</a:t>
            </a:r>
            <a:r>
              <a:rPr lang="es-ES_tradnl" dirty="0" smtClean="0"/>
              <a:t>: escudo rectangular.</a:t>
            </a:r>
          </a:p>
          <a:p>
            <a:r>
              <a:rPr lang="es-ES_tradnl" b="1" u="sng" dirty="0" smtClean="0"/>
              <a:t>Lorica</a:t>
            </a:r>
            <a:r>
              <a:rPr lang="es-ES_tradnl" dirty="0" smtClean="0"/>
              <a:t>: coraza</a:t>
            </a:r>
          </a:p>
          <a:p>
            <a:r>
              <a:rPr lang="es-ES_tradnl" b="1" u="sng" dirty="0" err="1" smtClean="0"/>
              <a:t>Gladius</a:t>
            </a:r>
            <a:r>
              <a:rPr lang="es-ES_tradnl" b="1" u="sng" dirty="0" smtClean="0"/>
              <a:t> </a:t>
            </a:r>
            <a:r>
              <a:rPr lang="es-ES_tradnl" b="1" u="sng" dirty="0" err="1" smtClean="0"/>
              <a:t>hispaniensis</a:t>
            </a:r>
            <a:r>
              <a:rPr lang="es-ES_tradnl" b="1" u="sng" dirty="0" smtClean="0"/>
              <a:t>:</a:t>
            </a:r>
            <a:r>
              <a:rPr lang="es-ES_tradnl" dirty="0" smtClean="0"/>
              <a:t> espada de doble filo</a:t>
            </a:r>
          </a:p>
          <a:p>
            <a:r>
              <a:rPr lang="es-ES_tradnl" b="1" u="sng" dirty="0" err="1" smtClean="0"/>
              <a:t>Pilum</a:t>
            </a:r>
            <a:r>
              <a:rPr lang="es-ES_tradnl" b="1" u="sng" dirty="0" smtClean="0"/>
              <a:t>:</a:t>
            </a:r>
            <a:r>
              <a:rPr lang="es-ES_tradnl" dirty="0" smtClean="0"/>
              <a:t> lanza arrojadiza.</a:t>
            </a:r>
          </a:p>
          <a:p>
            <a:r>
              <a:rPr lang="es-ES_tradnl" b="1" u="sng" dirty="0" err="1" smtClean="0"/>
              <a:t>Caligae</a:t>
            </a:r>
            <a:r>
              <a:rPr lang="es-ES_tradnl" dirty="0" smtClean="0"/>
              <a:t>: sandalias.</a:t>
            </a:r>
            <a:endParaRPr lang="es-ES_tradnl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28294728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P101947342_template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49EB6C6-73BB-4C88-8490-C1D070F6D8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TP101947342_template</Template>
  <TotalTime>871</TotalTime>
  <Words>158</Words>
  <Application>Microsoft Office PowerPoint</Application>
  <PresentationFormat>Presentación en pantalla (4:3)</PresentationFormat>
  <Paragraphs>39</Paragraphs>
  <Slides>12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TP101947342_template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Los legionarios romanos</vt:lpstr>
      <vt:lpstr>Presentación de PowerPoint</vt:lpstr>
      <vt:lpstr>Presentación de PowerPoint</vt:lpstr>
      <vt:lpstr>ejercicios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</dc:creator>
  <cp:lastModifiedBy>Maria</cp:lastModifiedBy>
  <cp:revision>7</cp:revision>
  <dcterms:created xsi:type="dcterms:W3CDTF">2018-03-02T20:26:38Z</dcterms:created>
  <dcterms:modified xsi:type="dcterms:W3CDTF">2018-05-01T11:35:17Z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TC019473439991</vt:lpwstr>
  </property>
</Properties>
</file>