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BC9BF-9CD0-420C-88D9-B453F1679F7E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5440B-6B98-4913-AFA4-AA887CCF5A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846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5440B-6B98-4913-AFA4-AA887CCF5A53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369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8DB33B4-7B5F-4B8C-A2FC-66AB01C7951C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93A0EC9-6E34-4227-B08A-F65FC98A060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Unidad 3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Sistemas de gobierno </a:t>
            </a:r>
            <a:r>
              <a:rPr lang="es-ES_tradnl" smtClean="0"/>
              <a:t>en Grecia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247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200"/>
            <a:ext cx="9144000" cy="652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7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3999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 pág.. 38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Número 2</a:t>
            </a:r>
          </a:p>
          <a:p>
            <a:r>
              <a:rPr lang="es-ES_tradnl" dirty="0" smtClean="0"/>
              <a:t>Número 4</a:t>
            </a:r>
          </a:p>
          <a:p>
            <a:r>
              <a:rPr lang="es-ES_tradnl" dirty="0" smtClean="0"/>
              <a:t>Número 3 (para casa)</a:t>
            </a:r>
          </a:p>
          <a:p>
            <a:r>
              <a:rPr lang="es-ES_tradnl" dirty="0" smtClean="0"/>
              <a:t>Tiranos de Sicilia. Ejercicio 1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006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Los legisladores.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Leyes comunes: evitar conflictos por abusos e injusticias los poderosos.</a:t>
            </a:r>
          </a:p>
          <a:p>
            <a:r>
              <a:rPr lang="es-ES_tradnl" dirty="0" smtClean="0"/>
              <a:t>Legislador: encargado de establecer leyes.</a:t>
            </a:r>
          </a:p>
          <a:p>
            <a:pPr marL="274320" lvl="1" indent="0">
              <a:buNone/>
            </a:pPr>
            <a:r>
              <a:rPr lang="es-ES_tradnl" dirty="0" smtClean="0"/>
              <a:t>Gran prestigio</a:t>
            </a:r>
          </a:p>
          <a:p>
            <a:pPr marL="274320" lvl="1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064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err="1" smtClean="0"/>
              <a:t>Dracón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Atenas.</a:t>
            </a:r>
          </a:p>
          <a:p>
            <a:r>
              <a:rPr lang="es-ES_tradnl" dirty="0" smtClean="0"/>
              <a:t>Primero en redactar y exponer públicamente unas leyes.</a:t>
            </a:r>
          </a:p>
          <a:p>
            <a:r>
              <a:rPr lang="es-ES_tradnl" dirty="0" smtClean="0"/>
              <a:t>Para casi todos los delitos, un mismo castigo: muerte.</a:t>
            </a:r>
          </a:p>
          <a:p>
            <a:r>
              <a:rPr lang="es-ES_tradnl" dirty="0" smtClean="0"/>
              <a:t>Por severidad se decía que sus leyes estaban escritas con sangre.</a:t>
            </a:r>
          </a:p>
          <a:p>
            <a:endParaRPr lang="es-ES_tradnl" dirty="0" smtClean="0"/>
          </a:p>
          <a:p>
            <a:endParaRPr lang="es-ES_tradn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194" y="4070573"/>
            <a:ext cx="32385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2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Solón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El más conocido de Grecia.</a:t>
            </a:r>
          </a:p>
          <a:p>
            <a:r>
              <a:rPr lang="es-ES_tradnl" dirty="0" smtClean="0"/>
              <a:t>Permitió que ciudadanos más pobres pudiesen intervenir en los asuntos de la ciudad.</a:t>
            </a:r>
          </a:p>
          <a:p>
            <a:pPr lvl="1"/>
            <a:r>
              <a:rPr lang="es-ES_tradnl" dirty="0" smtClean="0"/>
              <a:t>Primer paso para la democracia.</a:t>
            </a:r>
          </a:p>
          <a:p>
            <a:r>
              <a:rPr lang="es-ES_tradnl" dirty="0" smtClean="0"/>
              <a:t>Prohibió esclavitud por deudas.</a:t>
            </a:r>
          </a:p>
          <a:p>
            <a:r>
              <a:rPr lang="es-ES_tradnl" dirty="0" smtClean="0"/>
              <a:t>Uno de los siete sabios de Grecia.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34513"/>
            <a:ext cx="2438400" cy="26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0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"A Atenas, nuestra patria fundada por los dioses devolví muchos hombres que habían sido vendidos, ya justa, ya injustamente, y a otros que se habían exiliado por su apremiante pobreza (...). A otros que aquí mismo sufrían humillante esclavitud, temblando ante el semblante de sus amos, los hice libres. Juntando la fuerza y la justicia tomé con mi autoridad estas medidas y </a:t>
            </a:r>
            <a:r>
              <a:rPr lang="es-ES_tradnl" dirty="0" smtClean="0"/>
              <a:t>llegue </a:t>
            </a:r>
            <a:r>
              <a:rPr lang="es-ES_tradnl" dirty="0"/>
              <a:t>hasta el final, como había prometido; y de otro lado escribí leyes tanto para el hombre del pueblo como para el hombre rico, </a:t>
            </a:r>
            <a:r>
              <a:rPr lang="es-ES_tradnl" dirty="0" err="1"/>
              <a:t>reglamenteando</a:t>
            </a:r>
            <a:r>
              <a:rPr lang="es-ES_tradnl" dirty="0"/>
              <a:t> para ambos una justicia recta". </a:t>
            </a:r>
          </a:p>
          <a:p>
            <a:r>
              <a:rPr lang="es-ES_tradnl" dirty="0"/>
              <a:t>Solón, citado en Estudios Clásicos, Santillana, España, 2004. </a:t>
            </a:r>
            <a:br>
              <a:rPr lang="es-ES_tradnl" dirty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39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252520" cy="6453336"/>
          </a:xfrm>
        </p:spPr>
      </p:pic>
    </p:spTree>
    <p:extLst>
      <p:ext uri="{BB962C8B-B14F-4D97-AF65-F5344CB8AC3E}">
        <p14:creationId xmlns:p14="http://schemas.microsoft.com/office/powerpoint/2010/main" val="7657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Licurgo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Leyes de Esparta.</a:t>
            </a:r>
          </a:p>
          <a:p>
            <a:r>
              <a:rPr lang="es-ES_tradnl" dirty="0" smtClean="0"/>
              <a:t>Según Jenofonte: leyes opuestas a las de otras ciudades, convirtió a su patria en la ciudad más </a:t>
            </a:r>
            <a:r>
              <a:rPr lang="es-ES_tradnl" dirty="0" err="1" smtClean="0"/>
              <a:t>féliz</a:t>
            </a:r>
            <a:r>
              <a:rPr lang="es-ES_tradnl" dirty="0" smtClean="0"/>
              <a:t>.</a:t>
            </a:r>
          </a:p>
          <a:p>
            <a:r>
              <a:rPr lang="es-ES_tradnl" dirty="0"/>
              <a:t>Se cuenta que su compromiso con sus leyes era tal que, tras hacer jurar a los espartanos que las acatarían hasta su regreso a la ciudad, se quitó la vida al salir de esta, para así, asegurar su aplicación perpetua</a:t>
            </a:r>
            <a:r>
              <a:rPr lang="es-ES_tradnl" dirty="0" smtClean="0"/>
              <a:t>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743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Aristocracia =</a:t>
            </a:r>
            <a:r>
              <a:rPr lang="es-ES_tradnl" b="1" dirty="0" smtClean="0"/>
              <a:t>Oligarquía </a:t>
            </a:r>
            <a:endParaRPr lang="es-ES_tradn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Principio la máxima autoridad: </a:t>
            </a:r>
            <a:r>
              <a:rPr lang="es-ES_tradnl" b="1" dirty="0" err="1" smtClean="0"/>
              <a:t>Basileus</a:t>
            </a:r>
            <a:r>
              <a:rPr lang="es-ES_tradnl" b="1" dirty="0" smtClean="0"/>
              <a:t>.</a:t>
            </a:r>
          </a:p>
          <a:p>
            <a:r>
              <a:rPr lang="es-ES_tradnl" dirty="0" smtClean="0"/>
              <a:t>Funciones políticas, militares y religiosas  se reparten entre </a:t>
            </a:r>
            <a:r>
              <a:rPr lang="es-ES_tradnl" b="1" dirty="0" smtClean="0"/>
              <a:t>aristoi</a:t>
            </a:r>
            <a:r>
              <a:rPr lang="es-ES_tradnl" dirty="0" smtClean="0"/>
              <a:t>: </a:t>
            </a:r>
          </a:p>
          <a:p>
            <a:pPr lvl="1"/>
            <a:r>
              <a:rPr lang="es-ES_tradnl" dirty="0" smtClean="0"/>
              <a:t>Familias poderosos que afirmaba ser descendientes de héroes fundadores de la ciudad .</a:t>
            </a:r>
          </a:p>
          <a:p>
            <a:pPr lvl="1"/>
            <a:r>
              <a:rPr lang="es-ES_tradnl" dirty="0" smtClean="0"/>
              <a:t>Excelentes guerreros</a:t>
            </a:r>
          </a:p>
          <a:p>
            <a:pPr lvl="1"/>
            <a:r>
              <a:rPr lang="es-ES_tradnl" dirty="0" smtClean="0"/>
              <a:t>Se reunían en simposios (banquetes)</a:t>
            </a:r>
          </a:p>
          <a:p>
            <a:pPr lvl="2"/>
            <a:r>
              <a:rPr lang="es-ES_tradnl" dirty="0" smtClean="0"/>
              <a:t>Recitaban versos: transmiten valores</a:t>
            </a:r>
          </a:p>
          <a:p>
            <a:pPr lvl="1"/>
            <a:r>
              <a:rPr lang="es-ES_tradnl" dirty="0" smtClean="0"/>
              <a:t>Espíritu </a:t>
            </a:r>
            <a:r>
              <a:rPr lang="es-ES_tradnl" b="1" dirty="0" smtClean="0"/>
              <a:t>agonístico</a:t>
            </a:r>
            <a:r>
              <a:rPr lang="es-ES_tradnl" dirty="0" smtClean="0"/>
              <a:t> (competitivo): participar olimpiadas.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80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Democracia.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Atenas: sistema político en el que el poder recaía en el demos (pueblo)= democracia.</a:t>
            </a:r>
          </a:p>
          <a:p>
            <a:r>
              <a:rPr lang="es-ES_tradnl" dirty="0" smtClean="0"/>
              <a:t>Todos los ciudadanos tenían derecho a expresarse libremente en la Asamblea.</a:t>
            </a:r>
          </a:p>
          <a:p>
            <a:r>
              <a:rPr lang="es-ES_tradnl" dirty="0" smtClean="0"/>
              <a:t>Sólo podían: varones nacidos de padres atenienses libres.</a:t>
            </a:r>
          </a:p>
          <a:p>
            <a:r>
              <a:rPr lang="es-ES_tradnl" dirty="0" smtClean="0"/>
              <a:t>Todos podían ocupar las </a:t>
            </a:r>
            <a:r>
              <a:rPr lang="es-ES_tradnl" b="1" dirty="0" smtClean="0"/>
              <a:t>magistraturas</a:t>
            </a:r>
            <a:r>
              <a:rPr lang="es-ES_tradnl" dirty="0" smtClean="0"/>
              <a:t> o cargos públicos.</a:t>
            </a:r>
          </a:p>
          <a:p>
            <a:r>
              <a:rPr lang="es-ES_tradnl" dirty="0" smtClean="0"/>
              <a:t>Elección de los cargos públicos por sorteo.</a:t>
            </a:r>
          </a:p>
          <a:p>
            <a:pPr lvl="1"/>
            <a:r>
              <a:rPr lang="es-ES_tradnl" dirty="0" smtClean="0"/>
              <a:t>Máximo representante: Pericles.</a:t>
            </a:r>
          </a:p>
          <a:p>
            <a:pPr lvl="1"/>
            <a:r>
              <a:rPr lang="es-ES_tradnl" dirty="0"/>
              <a:t>Elección: sorteo.</a:t>
            </a:r>
          </a:p>
          <a:p>
            <a:pPr lvl="2"/>
            <a:r>
              <a:rPr lang="es-ES_tradnl" dirty="0"/>
              <a:t>No elección del </a:t>
            </a:r>
            <a:r>
              <a:rPr lang="es-ES_tradnl" b="1" dirty="0"/>
              <a:t>estratego</a:t>
            </a:r>
            <a:r>
              <a:rPr lang="es-ES_tradnl" dirty="0"/>
              <a:t> ni de los encargados de las finanzas</a:t>
            </a:r>
            <a:r>
              <a:rPr lang="es-ES_tradnl" dirty="0" smtClean="0"/>
              <a:t>.</a:t>
            </a:r>
          </a:p>
          <a:p>
            <a:pPr lvl="2"/>
            <a:r>
              <a:rPr lang="es-ES_tradnl" dirty="0" smtClean="0"/>
              <a:t>Finalizar función: demostrar que actuación había sido correcta.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100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¿Todos podían participar?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No:</a:t>
            </a:r>
          </a:p>
          <a:p>
            <a:pPr lvl="1"/>
            <a:r>
              <a:rPr lang="es-ES_tradnl" dirty="0" smtClean="0"/>
              <a:t>Mujeres.</a:t>
            </a:r>
          </a:p>
          <a:p>
            <a:pPr lvl="1"/>
            <a:r>
              <a:rPr lang="es-ES_tradnl" dirty="0" smtClean="0"/>
              <a:t>Esclavos.</a:t>
            </a:r>
          </a:p>
          <a:p>
            <a:pPr lvl="1"/>
            <a:r>
              <a:rPr lang="es-ES_tradnl" dirty="0" smtClean="0"/>
              <a:t>Extranjeros.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4900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 pág. 39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 dirty="0" smtClean="0"/>
              <a:t>9</a:t>
            </a:r>
          </a:p>
          <a:p>
            <a:r>
              <a:rPr lang="es-ES_tradnl" dirty="0" smtClean="0"/>
              <a:t>10</a:t>
            </a:r>
          </a:p>
          <a:p>
            <a:r>
              <a:rPr lang="es-ES_tradnl" dirty="0" smtClean="0"/>
              <a:t>7 (casa)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7832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Quienes eran los aristócratas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Controlan importantes parcelas de tierra.</a:t>
            </a:r>
          </a:p>
          <a:p>
            <a:r>
              <a:rPr lang="es-ES_tradnl" dirty="0" smtClean="0"/>
              <a:t>Amplios rebaños de ganado.</a:t>
            </a:r>
          </a:p>
          <a:p>
            <a:r>
              <a:rPr lang="es-ES_tradnl" dirty="0" smtClean="0"/>
              <a:t>Principales beneficiarios de los intercambios ultramarinos.</a:t>
            </a:r>
          </a:p>
          <a:p>
            <a:r>
              <a:rPr lang="es-ES_tradnl" dirty="0" smtClean="0"/>
              <a:t>Defensa de la comunidad mediante la guerra.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0346"/>
            <a:ext cx="9144000" cy="336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64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Los tiranos griegos.</a:t>
            </a:r>
            <a:endParaRPr lang="es-ES_tradn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Expansión de comercio marítimo</a:t>
            </a:r>
          </a:p>
          <a:p>
            <a:r>
              <a:rPr lang="es-ES_tradnl" dirty="0" smtClean="0"/>
              <a:t>S. VII y VI a.C.: nueva clase social: comerciantes y artesanos</a:t>
            </a:r>
          </a:p>
          <a:p>
            <a:pPr lvl="1"/>
            <a:r>
              <a:rPr lang="es-ES_tradnl" dirty="0" smtClean="0"/>
              <a:t>Quieren intervenir en asuntos políticos.</a:t>
            </a:r>
          </a:p>
          <a:p>
            <a:r>
              <a:rPr lang="es-ES_tradnl" dirty="0" smtClean="0"/>
              <a:t>Tensiones políticas.</a:t>
            </a:r>
          </a:p>
          <a:p>
            <a:r>
              <a:rPr lang="es-ES_tradnl" dirty="0" smtClean="0"/>
              <a:t>Aparición de los </a:t>
            </a:r>
            <a:r>
              <a:rPr lang="es-ES_tradnl" b="1" dirty="0" smtClean="0"/>
              <a:t>tiranos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Tomaban el poder por la fuerza </a:t>
            </a:r>
          </a:p>
          <a:p>
            <a:pPr lvl="1"/>
            <a:r>
              <a:rPr lang="es-ES_tradnl" dirty="0" smtClean="0"/>
              <a:t>Apoyados por los que exigían más poder político.</a:t>
            </a:r>
          </a:p>
          <a:p>
            <a:pPr lvl="1"/>
            <a:r>
              <a:rPr lang="es-ES_tradnl" b="1" dirty="0" smtClean="0"/>
              <a:t>Despóticos.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16633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Tiranos en Grecia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Esparta: no.</a:t>
            </a:r>
          </a:p>
          <a:p>
            <a:r>
              <a:rPr lang="es-ES_tradnl" dirty="0" smtClean="0"/>
              <a:t>Atenas: Pisístrato.</a:t>
            </a:r>
          </a:p>
          <a:p>
            <a:r>
              <a:rPr lang="es-ES_tradnl" dirty="0" smtClean="0"/>
              <a:t>Corinto: </a:t>
            </a:r>
            <a:r>
              <a:rPr lang="es-ES_tradnl" dirty="0" err="1" smtClean="0"/>
              <a:t>Periandro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Siracusa: Dionisio el Viejo.</a:t>
            </a:r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9780"/>
            <a:ext cx="9144000" cy="340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Motivadas por la incapacidad de los aristócratas para solucionar los problemas de los ciudadanos enriquecidos y del campesinado empobrecido.</a:t>
            </a:r>
          </a:p>
          <a:p>
            <a:r>
              <a:rPr lang="es-ES_tradnl" b="1" dirty="0" smtClean="0"/>
              <a:t>¿Quién lo apoya?</a:t>
            </a:r>
          </a:p>
          <a:p>
            <a:pPr lvl="1"/>
            <a:r>
              <a:rPr lang="es-ES_tradnl" dirty="0" smtClean="0"/>
              <a:t>Campesinos.</a:t>
            </a:r>
          </a:p>
          <a:p>
            <a:pPr lvl="1"/>
            <a:r>
              <a:rPr lang="es-ES_tradnl" dirty="0" smtClean="0"/>
              <a:t>Otros aristócratas que han perdido el poder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545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Causas aparición tiranos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Hundimiento de pequeña propiedad agrícola.</a:t>
            </a:r>
          </a:p>
          <a:p>
            <a:pPr lvl="1"/>
            <a:r>
              <a:rPr lang="es-ES_tradnl" dirty="0"/>
              <a:t>Aplastada por </a:t>
            </a:r>
            <a:r>
              <a:rPr lang="es-ES_tradnl" dirty="0" smtClean="0"/>
              <a:t>deudas</a:t>
            </a:r>
          </a:p>
          <a:p>
            <a:pPr lvl="1"/>
            <a:r>
              <a:rPr lang="es-ES_tradnl" dirty="0" smtClean="0"/>
              <a:t>Oprimida </a:t>
            </a:r>
            <a:r>
              <a:rPr lang="es-ES_tradnl" dirty="0"/>
              <a:t>por aristocracia con grandes propiedades.</a:t>
            </a:r>
          </a:p>
          <a:p>
            <a:pPr lvl="2"/>
            <a:r>
              <a:rPr lang="es-ES_tradnl" dirty="0"/>
              <a:t>Grandes propiedades: vendidas por agricultores.</a:t>
            </a:r>
          </a:p>
          <a:p>
            <a:pPr lvl="1"/>
            <a:r>
              <a:rPr lang="es-ES_tradnl" dirty="0"/>
              <a:t>Se contraen deudas&gt;pagarlas: venderse ellos y su familia.</a:t>
            </a:r>
          </a:p>
          <a:p>
            <a:r>
              <a:rPr lang="es-ES_tradnl" dirty="0" smtClean="0"/>
              <a:t>Aparición de comerciantes y artesanos.</a:t>
            </a:r>
          </a:p>
          <a:p>
            <a:pPr lvl="1"/>
            <a:r>
              <a:rPr lang="es-ES_tradnl" dirty="0" smtClean="0"/>
              <a:t>Cerámica y productos griegos invaden mercados de Mar Negro y Mediterráneo.</a:t>
            </a:r>
          </a:p>
          <a:p>
            <a:pPr lvl="1"/>
            <a:r>
              <a:rPr lang="es-ES_tradnl" dirty="0" smtClean="0"/>
              <a:t>Cambio económico: intercambios en </a:t>
            </a:r>
            <a:r>
              <a:rPr lang="es-ES_tradnl" dirty="0" err="1" smtClean="0"/>
              <a:t>monetal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pPr lvl="1"/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219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Políticas de los tiranos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Aumento de su prestigio</a:t>
            </a:r>
          </a:p>
          <a:p>
            <a:r>
              <a:rPr lang="es-ES_tradnl" dirty="0" smtClean="0"/>
              <a:t>Dar salida a los grupos más desfavorecidos de la sociedad.</a:t>
            </a:r>
          </a:p>
          <a:p>
            <a:r>
              <a:rPr lang="es-ES_tradnl" dirty="0" smtClean="0"/>
              <a:t>Política de obras públicas</a:t>
            </a:r>
          </a:p>
          <a:p>
            <a:r>
              <a:rPr lang="es-ES_tradnl" dirty="0" smtClean="0"/>
              <a:t>En el campo agrícola:</a:t>
            </a:r>
          </a:p>
          <a:p>
            <a:pPr lvl="1"/>
            <a:r>
              <a:rPr lang="es-ES_tradnl" dirty="0" smtClean="0"/>
              <a:t>Redistribuye tierras antes ocupadas por aristócratas oponentes (muertos o exiliados).</a:t>
            </a:r>
          </a:p>
          <a:p>
            <a:pPr lvl="1"/>
            <a:r>
              <a:rPr lang="es-ES_tradnl" dirty="0" smtClean="0"/>
              <a:t>Créditos a bajo interés a nuevos campesinos.</a:t>
            </a:r>
          </a:p>
          <a:p>
            <a:pPr lvl="2"/>
            <a:r>
              <a:rPr lang="es-ES_tradnl" dirty="0" smtClean="0"/>
              <a:t>Los aleja de la ciudad.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040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1647</TotalTime>
  <Words>727</Words>
  <Application>Microsoft Office PowerPoint</Application>
  <PresentationFormat>Presentación en pantalla (4:3)</PresentationFormat>
  <Paragraphs>99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Claridad</vt:lpstr>
      <vt:lpstr>Unidad 3</vt:lpstr>
      <vt:lpstr>Aristocracia =Oligarquía </vt:lpstr>
      <vt:lpstr>Quienes eran los aristócratas</vt:lpstr>
      <vt:lpstr>Presentación de PowerPoint</vt:lpstr>
      <vt:lpstr>Los tiranos griegos.</vt:lpstr>
      <vt:lpstr>Tiranos en Grecia</vt:lpstr>
      <vt:lpstr>Presentación de PowerPoint</vt:lpstr>
      <vt:lpstr>Causas aparición tiranos</vt:lpstr>
      <vt:lpstr>Políticas de los tiranos</vt:lpstr>
      <vt:lpstr>Presentación de PowerPoint</vt:lpstr>
      <vt:lpstr>Presentación de PowerPoint</vt:lpstr>
      <vt:lpstr>Ejercicios pág.. 38</vt:lpstr>
      <vt:lpstr>Los legisladores.</vt:lpstr>
      <vt:lpstr>Dracón </vt:lpstr>
      <vt:lpstr>Presentación de PowerPoint</vt:lpstr>
      <vt:lpstr>Solón </vt:lpstr>
      <vt:lpstr>Presentación de PowerPoint</vt:lpstr>
      <vt:lpstr>Presentación de PowerPoint</vt:lpstr>
      <vt:lpstr>Licurgo</vt:lpstr>
      <vt:lpstr>Presentación de PowerPoint</vt:lpstr>
      <vt:lpstr>Democracia.</vt:lpstr>
      <vt:lpstr>¿Todos podían participar?</vt:lpstr>
      <vt:lpstr>Ejercicios pág. 39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3</dc:title>
  <dc:creator>Maria</dc:creator>
  <cp:lastModifiedBy>Maria</cp:lastModifiedBy>
  <cp:revision>18</cp:revision>
  <dcterms:created xsi:type="dcterms:W3CDTF">2017-11-12T17:21:33Z</dcterms:created>
  <dcterms:modified xsi:type="dcterms:W3CDTF">2017-12-06T14:48:45Z</dcterms:modified>
</cp:coreProperties>
</file>