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86410"/>
  </p:normalViewPr>
  <p:slideViewPr>
    <p:cSldViewPr>
      <p:cViewPr>
        <p:scale>
          <a:sx n="100" d="100"/>
          <a:sy n="100" d="100"/>
        </p:scale>
        <p:origin x="-270" y="-7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s-ES" smtClean="0"/>
              <a:pPr/>
              <a:t>03/03/2018</a:t>
            </a:fld>
            <a:endParaRPr lang="es-ES" dirty="0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s-ES" smtClean="0"/>
              <a:pPr/>
              <a:t>‹Nº›</a:t>
            </a:fld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1670240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s-E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914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s-ES_tradnl"/>
              <a:pPr/>
              <a:t>03/03/2018</a:t>
            </a:fld>
            <a:endParaRPr lang="es-E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‹Nº›</a:t>
            </a:fld>
            <a:endParaRPr lang="es-E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5C14FD69-4A85-4715-A222-ABB225B63BC6}" type="datetimeFigureOut">
              <a:rPr lang="es-ES_tradnl"/>
              <a:pPr/>
              <a:t>03/03/2018</a:t>
            </a:fld>
            <a:endParaRPr lang="es-ES" sz="1000" dirty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pPr algn="ctr"/>
            <a:endParaRPr lang="es-ES" sz="1000" dirty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‹Nº›</a:t>
            </a:fld>
            <a:endParaRPr lang="es-E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</a:t>
            </a:r>
            <a:r>
              <a:rPr dirty="0" smtClean="0"/>
              <a:t>l comercio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dirty="0" smtClean="0"/>
              <a:t>Producción artesanal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Talleres individuales</a:t>
            </a:r>
          </a:p>
          <a:p>
            <a:pPr lvl="1"/>
            <a:r>
              <a:rPr lang="es-ES_tradnl" dirty="0" smtClean="0"/>
              <a:t>Pequeñas fábricas </a:t>
            </a:r>
          </a:p>
          <a:p>
            <a:pPr lvl="2"/>
            <a:r>
              <a:rPr lang="es-ES_tradnl" dirty="0" smtClean="0"/>
              <a:t>Pocos empleados</a:t>
            </a:r>
          </a:p>
          <a:p>
            <a:pPr lvl="2"/>
            <a:r>
              <a:rPr lang="es-ES_tradnl" dirty="0" smtClean="0"/>
              <a:t>Libres </a:t>
            </a:r>
          </a:p>
          <a:p>
            <a:pPr lvl="2"/>
            <a:r>
              <a:rPr lang="es-ES_tradnl" dirty="0" smtClean="0"/>
              <a:t>esclavos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7677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b="1" dirty="0" smtClean="0"/>
              <a:t>Comercio a pequeña escala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Tiendas particulares</a:t>
            </a:r>
          </a:p>
          <a:p>
            <a:pPr lvl="1"/>
            <a:r>
              <a:rPr lang="es-ES_tradnl" dirty="0" smtClean="0"/>
              <a:t>Situadas</a:t>
            </a:r>
          </a:p>
          <a:p>
            <a:pPr lvl="2"/>
            <a:r>
              <a:rPr lang="es-ES_tradnl" dirty="0" smtClean="0"/>
              <a:t>Plazas</a:t>
            </a:r>
          </a:p>
          <a:p>
            <a:pPr lvl="2"/>
            <a:r>
              <a:rPr lang="es-ES_tradnl" dirty="0" smtClean="0"/>
              <a:t>Calles (</a:t>
            </a:r>
            <a:r>
              <a:rPr lang="es-ES_tradnl" dirty="0" err="1" smtClean="0"/>
              <a:t>tabernae</a:t>
            </a:r>
            <a:r>
              <a:rPr lang="es-ES_tradnl" dirty="0" smtClean="0"/>
              <a:t>)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15333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Comercio a gran escala:</a:t>
            </a:r>
          </a:p>
          <a:p>
            <a:r>
              <a:rPr lang="es-ES_tradnl" dirty="0" smtClean="0"/>
              <a:t>Efectuaba el Estado.</a:t>
            </a:r>
          </a:p>
          <a:p>
            <a:r>
              <a:rPr lang="es-ES_tradnl" dirty="0" smtClean="0"/>
              <a:t>Mediante la </a:t>
            </a:r>
            <a:r>
              <a:rPr lang="es-ES_tradnl" b="1" dirty="0" err="1" smtClean="0"/>
              <a:t>annona</a:t>
            </a:r>
            <a:r>
              <a:rPr lang="es-ES_tradnl" dirty="0"/>
              <a:t> </a:t>
            </a:r>
            <a:endParaRPr lang="es-ES_tradnl" dirty="0" smtClean="0"/>
          </a:p>
          <a:p>
            <a:pPr lvl="1"/>
            <a:r>
              <a:rPr lang="es-ES_tradnl" dirty="0" smtClean="0"/>
              <a:t>Abastecer de trigo a la población</a:t>
            </a:r>
          </a:p>
          <a:p>
            <a:r>
              <a:rPr lang="es-ES_tradnl" dirty="0" smtClean="0"/>
              <a:t>Dos tipos:</a:t>
            </a:r>
          </a:p>
          <a:p>
            <a:pPr lvl="1"/>
            <a:r>
              <a:rPr lang="es-ES_tradnl" dirty="0" smtClean="0"/>
              <a:t>Comercio interior:</a:t>
            </a:r>
          </a:p>
          <a:p>
            <a:pPr lvl="2"/>
            <a:r>
              <a:rPr lang="es-ES_tradnl" dirty="0" smtClean="0"/>
              <a:t>Entre provincias del Imperio</a:t>
            </a:r>
          </a:p>
          <a:p>
            <a:pPr lvl="2"/>
            <a:r>
              <a:rPr lang="es-ES_tradnl" dirty="0" smtClean="0"/>
              <a:t>Mayor volumen</a:t>
            </a:r>
          </a:p>
          <a:p>
            <a:pPr lvl="2"/>
            <a:r>
              <a:rPr lang="es-ES_tradnl" dirty="0" smtClean="0"/>
              <a:t>Mercancías de menor valor (alimentos y bienes básicos)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614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Comercio exterior:</a:t>
            </a:r>
          </a:p>
          <a:p>
            <a:r>
              <a:rPr lang="es-ES_tradnl" dirty="0" smtClean="0"/>
              <a:t>Se traían de fuera</a:t>
            </a:r>
          </a:p>
          <a:p>
            <a:r>
              <a:rPr lang="es-ES_tradnl" dirty="0" smtClean="0"/>
              <a:t>Bienes y artículos de lujo</a:t>
            </a:r>
          </a:p>
          <a:p>
            <a:r>
              <a:rPr lang="es-ES_tradnl" dirty="0" smtClean="0"/>
              <a:t>A cambio de productos locales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2999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Pág. 95</a:t>
            </a:r>
          </a:p>
          <a:p>
            <a:pPr lvl="1"/>
            <a:r>
              <a:rPr lang="es-ES_tradnl" dirty="0" smtClean="0"/>
              <a:t>29</a:t>
            </a:r>
          </a:p>
          <a:p>
            <a:pPr lvl="1"/>
            <a:r>
              <a:rPr lang="es-ES_tradnl" dirty="0" smtClean="0"/>
              <a:t>30</a:t>
            </a:r>
          </a:p>
          <a:p>
            <a:pPr lvl="1"/>
            <a:r>
              <a:rPr lang="es-ES_tradnl" smtClean="0"/>
              <a:t>31 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ejercicios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62230311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722D8BD-807B-4A41-93C9-0E581F3C4C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7</TotalTime>
  <Words>91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DesignTemplate</vt:lpstr>
      <vt:lpstr>El comercio</vt:lpstr>
      <vt:lpstr>Presentación de PowerPoint</vt:lpstr>
      <vt:lpstr>Presentación de PowerPoint</vt:lpstr>
      <vt:lpstr>Presentación de PowerPoint</vt:lpstr>
      <vt:lpstr>Presentación de PowerPoint</vt:lpstr>
      <vt:lpstr>ejercicios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comercio</dc:title>
  <dc:creator>Maria</dc:creator>
  <cp:lastModifiedBy>Maria</cp:lastModifiedBy>
  <cp:revision>1</cp:revision>
  <dcterms:created xsi:type="dcterms:W3CDTF">2018-03-03T19:45:15Z</dcterms:created>
  <dcterms:modified xsi:type="dcterms:W3CDTF">2018-03-03T19:52:31Z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