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8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6161" name="Freeform 17" descr="CITTEXT"/>
            <p:cNvSpPr>
              <a:spLocks/>
            </p:cNvSpPr>
            <p:nvPr/>
          </p:nvSpPr>
          <p:spPr bwMode="auto">
            <a:xfrm>
              <a:off x="0" y="0"/>
              <a:ext cx="1824" cy="4320"/>
            </a:xfrm>
            <a:custGeom>
              <a:avLst/>
              <a:gdLst>
                <a:gd name="T0" fmla="*/ 0 w 1824"/>
                <a:gd name="T1" fmla="*/ 3840 h 3840"/>
                <a:gd name="T2" fmla="*/ 0 w 1824"/>
                <a:gd name="T3" fmla="*/ 0 h 3840"/>
                <a:gd name="T4" fmla="*/ 1824 w 1824"/>
                <a:gd name="T5" fmla="*/ 0 h 3840"/>
                <a:gd name="T6" fmla="*/ 583 w 1824"/>
                <a:gd name="T7" fmla="*/ 3840 h 3840"/>
                <a:gd name="T8" fmla="*/ 0 w 1824"/>
                <a:gd name="T9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pic>
          <p:nvPicPr>
            <p:cNvPr id="6152" name="Picture 8" descr="CITBAN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3" name="Rectangle 9"/>
            <p:cNvSpPr>
              <a:spLocks noChangeArrowheads="1"/>
            </p:cNvSpPr>
            <p:nvPr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6164" name="Group 20"/>
            <p:cNvGrpSpPr>
              <a:grpSpLocks/>
            </p:cNvGrpSpPr>
            <p:nvPr userDrawn="1"/>
          </p:nvGrpSpPr>
          <p:grpSpPr bwMode="auto">
            <a:xfrm>
              <a:off x="0" y="2256"/>
              <a:ext cx="3642" cy="94"/>
              <a:chOff x="0" y="2256"/>
              <a:chExt cx="3642" cy="94"/>
            </a:xfrm>
          </p:grpSpPr>
          <p:sp>
            <p:nvSpPr>
              <p:cNvPr id="6154" name="Freeform 10"/>
              <p:cNvSpPr>
                <a:spLocks/>
              </p:cNvSpPr>
              <p:nvPr/>
            </p:nvSpPr>
            <p:spPr bwMode="auto">
              <a:xfrm>
                <a:off x="0" y="2310"/>
                <a:ext cx="3642" cy="1"/>
              </a:xfrm>
              <a:custGeom>
                <a:avLst/>
                <a:gdLst>
                  <a:gd name="T0" fmla="*/ 0 w 3642"/>
                  <a:gd name="T1" fmla="*/ 0 h 1"/>
                  <a:gd name="T2" fmla="*/ 3642 w 364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s-ES_tradnl"/>
              </a:p>
            </p:txBody>
          </p:sp>
          <p:grpSp>
            <p:nvGrpSpPr>
              <p:cNvPr id="6159" name="Group 15"/>
              <p:cNvGrpSpPr>
                <a:grpSpLocks/>
              </p:cNvGrpSpPr>
              <p:nvPr/>
            </p:nvGrpSpPr>
            <p:grpSpPr bwMode="auto">
              <a:xfrm>
                <a:off x="960" y="2256"/>
                <a:ext cx="1678" cy="94"/>
                <a:chOff x="419" y="1193"/>
                <a:chExt cx="1678" cy="94"/>
              </a:xfrm>
            </p:grpSpPr>
            <p:sp>
              <p:nvSpPr>
                <p:cNvPr id="6155" name="Oval 11"/>
                <p:cNvSpPr>
                  <a:spLocks noChangeArrowheads="1"/>
                </p:cNvSpPr>
                <p:nvPr userDrawn="1"/>
              </p:nvSpPr>
              <p:spPr bwMode="auto">
                <a:xfrm>
                  <a:off x="419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56" name="Oval 12"/>
                <p:cNvSpPr>
                  <a:spLocks noChangeArrowheads="1"/>
                </p:cNvSpPr>
                <p:nvPr userDrawn="1"/>
              </p:nvSpPr>
              <p:spPr bwMode="auto">
                <a:xfrm>
                  <a:off x="947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57" name="Oval 13"/>
                <p:cNvSpPr>
                  <a:spLocks noChangeArrowheads="1"/>
                </p:cNvSpPr>
                <p:nvPr userDrawn="1"/>
              </p:nvSpPr>
              <p:spPr bwMode="auto">
                <a:xfrm>
                  <a:off x="1475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  <p:sp>
              <p:nvSpPr>
                <p:cNvPr id="6158" name="Oval 14"/>
                <p:cNvSpPr>
                  <a:spLocks noChangeArrowheads="1"/>
                </p:cNvSpPr>
                <p:nvPr userDrawn="1"/>
              </p:nvSpPr>
              <p:spPr bwMode="auto">
                <a:xfrm>
                  <a:off x="2003" y="1193"/>
                  <a:ext cx="94" cy="94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60784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CC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s-ES_tradnl"/>
                </a:p>
              </p:txBody>
            </p:sp>
          </p:grpSp>
        </p:grpSp>
      </p:grp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título del patrón</a:t>
            </a:r>
            <a:endParaRPr lang="en-US" altLang="es-ES_tradnl" noProof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038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s-ES" altLang="es-ES_tradnl" noProof="0" smtClean="0"/>
              <a:t>Haga clic para modificar el estilo de subtítulo del patrón</a:t>
            </a:r>
            <a:endParaRPr lang="en-US" altLang="es-ES_tradnl" noProof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11DC99D-48BF-43F8-A01B-4535AF5755EE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8935E-4F43-4C99-8F1B-123CBE1A92A4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59064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9431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6769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ABF31-15B6-48B8-A9B6-6B0F52F9CFC9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222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1BB45-5DCB-40E2-9F23-05349EE928BE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64173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553BC-F084-444A-B49E-AF9C999F6A60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6028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33215-D973-40BE-BD99-CF4D6EDC80E9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65703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30A73-A0CE-4CB4-9BA7-FD4161EE9E88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70493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D8157-B79C-4227-A4D6-EE0EAB197970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14814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3C5785-8C6C-4DE9-B012-1A0E94CC77DC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459544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1DA66-DAD9-4493-B0B9-FC5FA798C7E4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2032353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63C54-453B-49C5-A1BF-A6046AEA6EAA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  <p:extLst>
      <p:ext uri="{BB962C8B-B14F-4D97-AF65-F5344CB8AC3E}">
        <p14:creationId xmlns:p14="http://schemas.microsoft.com/office/powerpoint/2010/main" val="3395583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152400" y="0"/>
            <a:ext cx="8991600" cy="6858000"/>
            <a:chOff x="96" y="0"/>
            <a:chExt cx="5664" cy="4320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ltGray">
            <a:xfrm>
              <a:off x="1008" y="0"/>
              <a:ext cx="4752" cy="2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pic>
          <p:nvPicPr>
            <p:cNvPr id="1032" name="Picture 8" descr="CITBANND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66" r="5334" b="86667"/>
            <a:stretch>
              <a:fillRect/>
            </a:stretch>
          </p:blipFill>
          <p:spPr bwMode="auto">
            <a:xfrm>
              <a:off x="1584" y="0"/>
              <a:ext cx="4176" cy="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3" name="Rectangle 9"/>
            <p:cNvSpPr>
              <a:spLocks noChangeArrowheads="1"/>
            </p:cNvSpPr>
            <p:nvPr userDrawn="1"/>
          </p:nvSpPr>
          <p:spPr bwMode="auto">
            <a:xfrm>
              <a:off x="1008" y="240"/>
              <a:ext cx="4752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96" y="1248"/>
              <a:ext cx="4320" cy="3072"/>
            </a:xfrm>
            <a:custGeom>
              <a:avLst/>
              <a:gdLst>
                <a:gd name="T0" fmla="*/ 0 w 4320"/>
                <a:gd name="T1" fmla="*/ 3264 h 3264"/>
                <a:gd name="T2" fmla="*/ 0 w 4320"/>
                <a:gd name="T3" fmla="*/ 0 h 3264"/>
                <a:gd name="T4" fmla="*/ 4320 w 4320"/>
                <a:gd name="T5" fmla="*/ 0 h 3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" h="3264">
                  <a:moveTo>
                    <a:pt x="0" y="3264"/>
                  </a:moveTo>
                  <a:lnTo>
                    <a:pt x="0" y="0"/>
                  </a:lnTo>
                  <a:lnTo>
                    <a:pt x="4320" y="0"/>
                  </a:lnTo>
                </a:path>
              </a:pathLst>
            </a:custGeom>
            <a:no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5" name="Oval 11"/>
            <p:cNvSpPr>
              <a:spLocks noChangeArrowheads="1"/>
            </p:cNvSpPr>
            <p:nvPr userDrawn="1"/>
          </p:nvSpPr>
          <p:spPr bwMode="auto">
            <a:xfrm>
              <a:off x="419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6" name="Oval 12"/>
            <p:cNvSpPr>
              <a:spLocks noChangeArrowheads="1"/>
            </p:cNvSpPr>
            <p:nvPr userDrawn="1"/>
          </p:nvSpPr>
          <p:spPr bwMode="auto">
            <a:xfrm>
              <a:off x="947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7" name="Oval 13"/>
            <p:cNvSpPr>
              <a:spLocks noChangeArrowheads="1"/>
            </p:cNvSpPr>
            <p:nvPr userDrawn="1"/>
          </p:nvSpPr>
          <p:spPr bwMode="auto">
            <a:xfrm>
              <a:off x="1475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38" name="Oval 14"/>
            <p:cNvSpPr>
              <a:spLocks noChangeArrowheads="1"/>
            </p:cNvSpPr>
            <p:nvPr userDrawn="1"/>
          </p:nvSpPr>
          <p:spPr bwMode="auto">
            <a:xfrm>
              <a:off x="2003" y="1193"/>
              <a:ext cx="94" cy="9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60784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CC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21336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 smtClean="0"/>
              <a:t>Haga clic para modificar el estilo de texto del patrón</a:t>
            </a:r>
          </a:p>
          <a:p>
            <a:pPr lvl="1"/>
            <a:r>
              <a:rPr lang="en-US" altLang="es-ES_tradnl" smtClean="0"/>
              <a:t>Segundo nivel</a:t>
            </a:r>
          </a:p>
          <a:p>
            <a:pPr lvl="2"/>
            <a:r>
              <a:rPr lang="en-US" altLang="es-ES_tradnl" smtClean="0"/>
              <a:t>Tercer nivel</a:t>
            </a:r>
          </a:p>
          <a:p>
            <a:pPr lvl="3"/>
            <a:r>
              <a:rPr lang="en-US" altLang="es-ES_tradnl" smtClean="0"/>
              <a:t>Cuarto nivel</a:t>
            </a:r>
          </a:p>
          <a:p>
            <a:pPr lvl="4"/>
            <a:r>
              <a:rPr lang="en-US" alt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Tahoma" pitchFamily="34" charset="0"/>
              </a:defRPr>
            </a:lvl1pPr>
          </a:lstStyle>
          <a:p>
            <a:endParaRPr lang="en-US" alt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Tahoma" pitchFamily="34" charset="0"/>
              </a:defRPr>
            </a:lvl1pPr>
          </a:lstStyle>
          <a:p>
            <a:endParaRPr lang="en-US" alt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00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Tahoma" pitchFamily="34" charset="0"/>
              </a:defRPr>
            </a:lvl1pPr>
          </a:lstStyle>
          <a:p>
            <a:fld id="{1B02BFF2-27BA-4627-B54B-917A22A39E28}" type="slidenum">
              <a:rPr lang="en-US" altLang="es-ES_tradnl"/>
              <a:pPr/>
              <a:t>‹Nº›</a:t>
            </a:fld>
            <a:endParaRPr lang="en-US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Las infraestructuras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8877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15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Puentes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Salvar los ríos</a:t>
            </a:r>
          </a:p>
          <a:p>
            <a:r>
              <a:rPr lang="es-ES_tradnl" dirty="0" smtClean="0"/>
              <a:t>Piedra sostenidos por arcadas.</a:t>
            </a:r>
          </a:p>
          <a:p>
            <a:r>
              <a:rPr lang="es-ES_tradnl" dirty="0" smtClean="0"/>
              <a:t>Sobre ellos: calzadas.</a:t>
            </a:r>
          </a:p>
          <a:p>
            <a:r>
              <a:rPr lang="es-ES_tradnl" dirty="0" smtClean="0"/>
              <a:t>Muchos siguen en uso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41758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Córdoba</a:t>
            </a:r>
            <a:endParaRPr lang="es-ES_tradn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9252520" cy="5040560"/>
          </a:xfrm>
        </p:spPr>
      </p:pic>
    </p:spTree>
    <p:extLst>
      <p:ext uri="{BB962C8B-B14F-4D97-AF65-F5344CB8AC3E}">
        <p14:creationId xmlns:p14="http://schemas.microsoft.com/office/powerpoint/2010/main" val="265527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Mérida </a:t>
            </a:r>
            <a:endParaRPr lang="es-ES_tradn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9144000" cy="5229200"/>
          </a:xfrm>
        </p:spPr>
      </p:pic>
    </p:spTree>
    <p:extLst>
      <p:ext uri="{BB962C8B-B14F-4D97-AF65-F5344CB8AC3E}">
        <p14:creationId xmlns:p14="http://schemas.microsoft.com/office/powerpoint/2010/main" val="365707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Acueductos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Abastecimiento de agua de centros urbanos.</a:t>
            </a:r>
          </a:p>
          <a:p>
            <a:r>
              <a:rPr lang="es-ES_tradnl" dirty="0" smtClean="0"/>
              <a:t>Recogen agua de los ríos y las fuentes</a:t>
            </a:r>
          </a:p>
          <a:p>
            <a:r>
              <a:rPr lang="es-ES_tradnl" dirty="0" smtClean="0"/>
              <a:t>A lo largo de kilómetros</a:t>
            </a:r>
          </a:p>
          <a:p>
            <a:r>
              <a:rPr lang="es-ES_tradnl" dirty="0" smtClean="0"/>
              <a:t>Sistema de canalización</a:t>
            </a:r>
          </a:p>
        </p:txBody>
      </p:sp>
    </p:spTree>
    <p:extLst>
      <p:ext uri="{BB962C8B-B14F-4D97-AF65-F5344CB8AC3E}">
        <p14:creationId xmlns:p14="http://schemas.microsoft.com/office/powerpoint/2010/main" val="34126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Segovia</a:t>
            </a:r>
            <a:endParaRPr lang="es-ES_tradn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5085184"/>
          </a:xfrm>
        </p:spPr>
      </p:pic>
    </p:spTree>
    <p:extLst>
      <p:ext uri="{BB962C8B-B14F-4D97-AF65-F5344CB8AC3E}">
        <p14:creationId xmlns:p14="http://schemas.microsoft.com/office/powerpoint/2010/main" val="383245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Tarragona </a:t>
            </a:r>
            <a:endParaRPr lang="es-ES_tradn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</p:spPr>
      </p:pic>
    </p:spTree>
    <p:extLst>
      <p:ext uri="{BB962C8B-B14F-4D97-AF65-F5344CB8AC3E}">
        <p14:creationId xmlns:p14="http://schemas.microsoft.com/office/powerpoint/2010/main" val="11753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 los Milagros, Mérida</a:t>
            </a:r>
            <a:endParaRPr lang="es-ES_tradn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4824"/>
            <a:ext cx="9144000" cy="5013176"/>
          </a:xfrm>
        </p:spPr>
      </p:pic>
    </p:spTree>
    <p:extLst>
      <p:ext uri="{BB962C8B-B14F-4D97-AF65-F5344CB8AC3E}">
        <p14:creationId xmlns:p14="http://schemas.microsoft.com/office/powerpoint/2010/main" val="107445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Francia </a:t>
            </a:r>
            <a:endParaRPr lang="es-ES_tradn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" y="1772816"/>
            <a:ext cx="9144000" cy="5085184"/>
          </a:xfrm>
        </p:spPr>
      </p:pic>
    </p:spTree>
    <p:extLst>
      <p:ext uri="{BB962C8B-B14F-4D97-AF65-F5344CB8AC3E}">
        <p14:creationId xmlns:p14="http://schemas.microsoft.com/office/powerpoint/2010/main" val="42129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Alcantarilla subterránea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Sistema de evacuación del agua</a:t>
            </a:r>
          </a:p>
          <a:p>
            <a:r>
              <a:rPr lang="es-ES_tradnl" dirty="0" smtClean="0"/>
              <a:t>Base:</a:t>
            </a:r>
          </a:p>
          <a:p>
            <a:pPr lvl="1"/>
            <a:r>
              <a:rPr lang="es-ES_tradnl" dirty="0" smtClean="0"/>
              <a:t>Arco </a:t>
            </a:r>
          </a:p>
          <a:p>
            <a:pPr lvl="1"/>
            <a:r>
              <a:rPr lang="es-ES_tradnl" dirty="0" smtClean="0"/>
              <a:t>Bóveda de medio cañón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822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Dotaron a las ciudades y territorios infraestructuras:</a:t>
            </a:r>
          </a:p>
          <a:p>
            <a:pPr lvl="1"/>
            <a:r>
              <a:rPr lang="es-ES_tradnl" dirty="0" smtClean="0"/>
              <a:t>Mejoraron calidad de vida de habitantes</a:t>
            </a:r>
          </a:p>
          <a:p>
            <a:pPr lvl="1"/>
            <a:r>
              <a:rPr lang="es-ES_tradnl" dirty="0" smtClean="0"/>
              <a:t>Facilitaron las comunicaciones </a:t>
            </a:r>
          </a:p>
        </p:txBody>
      </p:sp>
    </p:spTree>
    <p:extLst>
      <p:ext uri="{BB962C8B-B14F-4D97-AF65-F5344CB8AC3E}">
        <p14:creationId xmlns:p14="http://schemas.microsoft.com/office/powerpoint/2010/main" val="18696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Medina Sidonia (Andalucía)</a:t>
            </a:r>
            <a:endParaRPr lang="es-ES_tradnl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</p:spPr>
      </p:pic>
    </p:spTree>
    <p:extLst>
      <p:ext uri="{BB962C8B-B14F-4D97-AF65-F5344CB8AC3E}">
        <p14:creationId xmlns:p14="http://schemas.microsoft.com/office/powerpoint/2010/main" val="1969843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6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Red de calzadas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Unen Roma con todos los lugares del Imperio.</a:t>
            </a:r>
          </a:p>
          <a:p>
            <a:r>
              <a:rPr lang="es-ES_tradnl" dirty="0" smtClean="0"/>
              <a:t>Ciudades tenían calles pavimentadas</a:t>
            </a:r>
          </a:p>
          <a:p>
            <a:r>
              <a:rPr lang="es-ES_tradnl" dirty="0" smtClean="0"/>
              <a:t>Pavimento: </a:t>
            </a:r>
          </a:p>
          <a:p>
            <a:pPr lvl="1"/>
            <a:r>
              <a:rPr lang="es-ES_tradnl" dirty="0" smtClean="0"/>
              <a:t>Medio metro de espesor</a:t>
            </a:r>
          </a:p>
          <a:p>
            <a:pPr lvl="1"/>
            <a:r>
              <a:rPr lang="es-ES_tradnl" dirty="0" smtClean="0"/>
              <a:t>Cuatro capas que lo hacían muy sólido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8086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9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2896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241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2025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71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41368"/>
          </a:xfrm>
        </p:spPr>
      </p:pic>
    </p:spTree>
    <p:extLst>
      <p:ext uri="{BB962C8B-B14F-4D97-AF65-F5344CB8AC3E}">
        <p14:creationId xmlns:p14="http://schemas.microsoft.com/office/powerpoint/2010/main" val="460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de diseño de cítricos">
  <a:themeElements>
    <a:clrScheme name="Tema de Office 2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00CC00"/>
      </a:accent1>
      <a:accent2>
        <a:srgbClr val="FF822D"/>
      </a:accent2>
      <a:accent3>
        <a:srgbClr val="FFFFFF"/>
      </a:accent3>
      <a:accent4>
        <a:srgbClr val="000000"/>
      </a:accent4>
      <a:accent5>
        <a:srgbClr val="AAE2AA"/>
      </a:accent5>
      <a:accent6>
        <a:srgbClr val="E77528"/>
      </a:accent6>
      <a:hlink>
        <a:srgbClr val="FF63B1"/>
      </a:hlink>
      <a:folHlink>
        <a:srgbClr val="B2B2B2"/>
      </a:folHlink>
    </a:clrScheme>
    <a:fontScheme name="Tema de Off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FC6600"/>
        </a:dk1>
        <a:lt1>
          <a:srgbClr val="C6FE82"/>
        </a:lt1>
        <a:dk2>
          <a:srgbClr val="FFFFFF"/>
        </a:dk2>
        <a:lt2>
          <a:srgbClr val="000000"/>
        </a:lt2>
        <a:accent1>
          <a:srgbClr val="00CC00"/>
        </a:accent1>
        <a:accent2>
          <a:srgbClr val="FF822D"/>
        </a:accent2>
        <a:accent3>
          <a:srgbClr val="DFFEC1"/>
        </a:accent3>
        <a:accent4>
          <a:srgbClr val="D756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00CC00"/>
        </a:accent1>
        <a:accent2>
          <a:srgbClr val="FF822D"/>
        </a:accent2>
        <a:accent3>
          <a:srgbClr val="FFFFFF"/>
        </a:accent3>
        <a:accent4>
          <a:srgbClr val="000000"/>
        </a:accent4>
        <a:accent5>
          <a:srgbClr val="AAE2AA"/>
        </a:accent5>
        <a:accent6>
          <a:srgbClr val="E77528"/>
        </a:accent6>
        <a:hlink>
          <a:srgbClr val="FF63B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72CE86"/>
        </a:accent1>
        <a:accent2>
          <a:srgbClr val="F6B070"/>
        </a:accent2>
        <a:accent3>
          <a:srgbClr val="FFFFFF"/>
        </a:accent3>
        <a:accent4>
          <a:srgbClr val="000000"/>
        </a:accent4>
        <a:accent5>
          <a:srgbClr val="BCE3C3"/>
        </a:accent5>
        <a:accent6>
          <a:srgbClr val="DF9F65"/>
        </a:accent6>
        <a:hlink>
          <a:srgbClr val="EB9DC4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58F91"/>
        </a:accent1>
        <a:accent2>
          <a:srgbClr val="CE7162"/>
        </a:accent2>
        <a:accent3>
          <a:srgbClr val="FFFFFF"/>
        </a:accent3>
        <a:accent4>
          <a:srgbClr val="000000"/>
        </a:accent4>
        <a:accent5>
          <a:srgbClr val="F9C6C7"/>
        </a:accent5>
        <a:accent6>
          <a:srgbClr val="BA6658"/>
        </a:accent6>
        <a:hlink>
          <a:srgbClr val="F6CA7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AB774"/>
        </a:accent1>
        <a:accent2>
          <a:srgbClr val="CBACD4"/>
        </a:accent2>
        <a:accent3>
          <a:srgbClr val="FFFFFF"/>
        </a:accent3>
        <a:accent4>
          <a:srgbClr val="000000"/>
        </a:accent4>
        <a:accent5>
          <a:srgbClr val="FCD8BC"/>
        </a:accent5>
        <a:accent6>
          <a:srgbClr val="B89BC0"/>
        </a:accent6>
        <a:hlink>
          <a:srgbClr val="C2EB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3B6147"/>
        </a:dk1>
        <a:lt1>
          <a:srgbClr val="CED5E8"/>
        </a:lt1>
        <a:dk2>
          <a:srgbClr val="FFFFFF"/>
        </a:dk2>
        <a:lt2>
          <a:srgbClr val="777777"/>
        </a:lt2>
        <a:accent1>
          <a:srgbClr val="FEA868"/>
        </a:accent1>
        <a:accent2>
          <a:srgbClr val="9AA8D0"/>
        </a:accent2>
        <a:accent3>
          <a:srgbClr val="E3E7F2"/>
        </a:accent3>
        <a:accent4>
          <a:srgbClr val="31523B"/>
        </a:accent4>
        <a:accent5>
          <a:srgbClr val="FED1B9"/>
        </a:accent5>
        <a:accent6>
          <a:srgbClr val="8B98BC"/>
        </a:accent6>
        <a:hlink>
          <a:srgbClr val="9CE15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8">
        <a:dk1>
          <a:srgbClr val="2C395E"/>
        </a:dk1>
        <a:lt1>
          <a:srgbClr val="8798C7"/>
        </a:lt1>
        <a:dk2>
          <a:srgbClr val="FFFFFF"/>
        </a:dk2>
        <a:lt2>
          <a:srgbClr val="000000"/>
        </a:lt2>
        <a:accent1>
          <a:srgbClr val="FEE168"/>
        </a:accent1>
        <a:accent2>
          <a:srgbClr val="BAE482"/>
        </a:accent2>
        <a:accent3>
          <a:srgbClr val="C3CAE0"/>
        </a:accent3>
        <a:accent4>
          <a:srgbClr val="242F4F"/>
        </a:accent4>
        <a:accent5>
          <a:srgbClr val="FEEEB9"/>
        </a:accent5>
        <a:accent6>
          <a:srgbClr val="A8CF75"/>
        </a:accent6>
        <a:hlink>
          <a:srgbClr val="EFAD6B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de diseño de cítricos</Template>
  <TotalTime>45</TotalTime>
  <Words>119</Words>
  <Application>Microsoft Office PowerPoint</Application>
  <PresentationFormat>Presentación en pantalla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Plantilla de diseño de cítricos</vt:lpstr>
      <vt:lpstr>Las infraestructuras</vt:lpstr>
      <vt:lpstr>Presentación de PowerPoint</vt:lpstr>
      <vt:lpstr>Red de calzadas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Puentes</vt:lpstr>
      <vt:lpstr>Córdoba</vt:lpstr>
      <vt:lpstr>Mérida </vt:lpstr>
      <vt:lpstr>Acueductos </vt:lpstr>
      <vt:lpstr>Segovia</vt:lpstr>
      <vt:lpstr>Tarragona </vt:lpstr>
      <vt:lpstr>De los Milagros, Mérida</vt:lpstr>
      <vt:lpstr>Francia </vt:lpstr>
      <vt:lpstr>Alcantarilla subterránea</vt:lpstr>
      <vt:lpstr>Medina Sidonia (Andalucía)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infraestructuras</dc:title>
  <dc:creator>Maria</dc:creator>
  <cp:lastModifiedBy>Maria</cp:lastModifiedBy>
  <cp:revision>5</cp:revision>
  <dcterms:created xsi:type="dcterms:W3CDTF">2018-03-03T18:53:31Z</dcterms:created>
  <dcterms:modified xsi:type="dcterms:W3CDTF">2018-03-03T20:58:53Z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TC010690003082</vt:lpwstr>
  </property>
</Properties>
</file>