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8" r:id="rId11"/>
    <p:sldId id="269" r:id="rId12"/>
    <p:sldId id="261" r:id="rId13"/>
    <p:sldId id="263" r:id="rId14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A08AB7B-3963-450A-9FE6-2F44C6C08A5E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5B90FBD-7DD8-4F62-846E-F838D35736E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8AB7B-3963-450A-9FE6-2F44C6C08A5E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90FBD-7DD8-4F62-846E-F838D35736E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A08AB7B-3963-450A-9FE6-2F44C6C08A5E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5B90FBD-7DD8-4F62-846E-F838D35736E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8AB7B-3963-450A-9FE6-2F44C6C08A5E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90FBD-7DD8-4F62-846E-F838D35736E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08AB7B-3963-450A-9FE6-2F44C6C08A5E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5B90FBD-7DD8-4F62-846E-F838D35736E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8AB7B-3963-450A-9FE6-2F44C6C08A5E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90FBD-7DD8-4F62-846E-F838D35736E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8AB7B-3963-450A-9FE6-2F44C6C08A5E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90FBD-7DD8-4F62-846E-F838D35736E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8AB7B-3963-450A-9FE6-2F44C6C08A5E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90FBD-7DD8-4F62-846E-F838D35736E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08AB7B-3963-450A-9FE6-2F44C6C08A5E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90FBD-7DD8-4F62-846E-F838D35736E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8AB7B-3963-450A-9FE6-2F44C6C08A5E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90FBD-7DD8-4F62-846E-F838D35736E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8AB7B-3963-450A-9FE6-2F44C6C08A5E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90FBD-7DD8-4F62-846E-F838D35736E5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A08AB7B-3963-450A-9FE6-2F44C6C08A5E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5B90FBD-7DD8-4F62-846E-F838D35736E5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Tiempos de crisis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640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Preparación de un juicio en el momento en que Tiberio dejase el cargo y se volviera un ciudadano normal (</a:t>
            </a:r>
            <a:r>
              <a:rPr lang="es-ES_tradnl" dirty="0" err="1" smtClean="0"/>
              <a:t>privatus</a:t>
            </a:r>
            <a:r>
              <a:rPr lang="es-ES_tradnl" dirty="0" smtClean="0"/>
              <a:t>)</a:t>
            </a:r>
          </a:p>
          <a:p>
            <a:r>
              <a:rPr lang="es-ES_tradnl" dirty="0" smtClean="0"/>
              <a:t>Tiberio quiere volver a presentarse al cargo (algo no permitido) para seguir siendo invulnerable.</a:t>
            </a:r>
          </a:p>
          <a:p>
            <a:r>
              <a:rPr lang="es-ES_tradnl" dirty="0" smtClean="0"/>
              <a:t>Senado lanza rumores que es un paso más para la tiranía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243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Día de la votación los ánimos están caldeados</a:t>
            </a:r>
          </a:p>
          <a:p>
            <a:r>
              <a:rPr lang="es-ES_tradnl" dirty="0" smtClean="0"/>
              <a:t>Llegan rumores de la asamblea al senado, y viceversa</a:t>
            </a:r>
          </a:p>
          <a:p>
            <a:r>
              <a:rPr lang="es-ES_tradnl" dirty="0" smtClean="0"/>
              <a:t>Uno de ellos: Tiberio se señala la cabeza en un momento dado</a:t>
            </a:r>
          </a:p>
          <a:p>
            <a:r>
              <a:rPr lang="es-ES_tradnl" dirty="0" smtClean="0"/>
              <a:t>Fue interpretado por el senado que exigía la diadema real.</a:t>
            </a:r>
          </a:p>
          <a:p>
            <a:r>
              <a:rPr lang="es-ES_tradnl" dirty="0" smtClean="0"/>
              <a:t>Senadores armados con lo que encontraron atacaron a los defensores y al propio Tiberio.</a:t>
            </a:r>
          </a:p>
          <a:p>
            <a:r>
              <a:rPr lang="es-ES_tradnl" dirty="0" smtClean="0"/>
              <a:t>El cadáver de Tiberio fue arrojado al Tíber.</a:t>
            </a:r>
          </a:p>
          <a:p>
            <a:r>
              <a:rPr lang="es-ES_tradnl" dirty="0" smtClean="0"/>
              <a:t>No derecho a sepultura.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5881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Once años después fue asesinado su hermano Gayo </a:t>
            </a:r>
            <a:r>
              <a:rPr lang="es-ES_tradnl" dirty="0" err="1" smtClean="0"/>
              <a:t>Graco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100 a. C. otro tribuno: Lucio </a:t>
            </a:r>
            <a:r>
              <a:rPr lang="es-ES_tradnl" dirty="0" err="1" smtClean="0"/>
              <a:t>Apuleyo</a:t>
            </a:r>
            <a:r>
              <a:rPr lang="es-ES_tradnl" dirty="0" smtClean="0"/>
              <a:t> Saturnino</a:t>
            </a:r>
          </a:p>
          <a:p>
            <a:pPr lvl="1"/>
            <a:r>
              <a:rPr lang="es-ES_tradnl" dirty="0" smtClean="0"/>
              <a:t>Nueva reforma</a:t>
            </a:r>
          </a:p>
          <a:p>
            <a:pPr lvl="1"/>
            <a:r>
              <a:rPr lang="es-ES_tradnl" dirty="0" smtClean="0"/>
              <a:t>Declarado por el Senado enemigo público</a:t>
            </a:r>
          </a:p>
          <a:p>
            <a:pPr lvl="1"/>
            <a:r>
              <a:rPr lang="es-ES_tradnl" dirty="0" smtClean="0"/>
              <a:t>Se refugió con sus partidarios en la Curia </a:t>
            </a:r>
            <a:r>
              <a:rPr lang="es-ES_tradnl" dirty="0" err="1" smtClean="0"/>
              <a:t>Hostilia</a:t>
            </a:r>
            <a:endParaRPr lang="es-ES_tradnl" dirty="0" smtClean="0"/>
          </a:p>
          <a:p>
            <a:pPr lvl="1"/>
            <a:r>
              <a:rPr lang="es-ES_tradnl" dirty="0" smtClean="0"/>
              <a:t>Enemigos se encaramaron al edificio</a:t>
            </a:r>
          </a:p>
          <a:p>
            <a:pPr lvl="1"/>
            <a:r>
              <a:rPr lang="es-ES_tradnl" dirty="0" smtClean="0"/>
              <a:t>Lapidaron con las tejas.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5804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03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Conquistas grandes riquezas</a:t>
            </a:r>
          </a:p>
          <a:p>
            <a:r>
              <a:rPr lang="es-ES_tradnl" dirty="0" smtClean="0"/>
              <a:t>Crisis sociales</a:t>
            </a:r>
          </a:p>
          <a:p>
            <a:r>
              <a:rPr lang="es-ES_tradnl" dirty="0" smtClean="0"/>
              <a:t>Crisis políticas</a:t>
            </a:r>
          </a:p>
          <a:p>
            <a:r>
              <a:rPr lang="es-ES_tradnl" dirty="0" smtClean="0"/>
              <a:t>Aristócratas se quedaron con las tierras</a:t>
            </a:r>
          </a:p>
          <a:p>
            <a:r>
              <a:rPr lang="es-ES_tradnl" dirty="0" smtClean="0"/>
              <a:t>Caballeros se apropiaron del comercio</a:t>
            </a:r>
          </a:p>
          <a:p>
            <a:r>
              <a:rPr lang="es-ES_tradnl" dirty="0" smtClean="0"/>
              <a:t>Plebeyos de ciudad y del campo tenían situación crítica.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7107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Los hermanos </a:t>
            </a:r>
            <a:r>
              <a:rPr lang="es-ES_tradnl" dirty="0" err="1" smtClean="0"/>
              <a:t>graco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S. II a. C.</a:t>
            </a:r>
          </a:p>
          <a:p>
            <a:r>
              <a:rPr lang="es-ES_tradnl" dirty="0" smtClean="0"/>
              <a:t>Hermanos </a:t>
            </a:r>
            <a:r>
              <a:rPr lang="es-ES_tradnl" dirty="0" err="1" smtClean="0"/>
              <a:t>Graco</a:t>
            </a:r>
            <a:r>
              <a:rPr lang="es-ES_tradnl" dirty="0" smtClean="0"/>
              <a:t>, tribunos de la plebe</a:t>
            </a:r>
          </a:p>
          <a:p>
            <a:r>
              <a:rPr lang="es-ES_tradnl" dirty="0" smtClean="0"/>
              <a:t>Apoyaban a los pobres</a:t>
            </a:r>
          </a:p>
          <a:p>
            <a:r>
              <a:rPr lang="es-ES_tradnl" dirty="0" smtClean="0"/>
              <a:t>Querían repartir las tierras entre el pueblo.</a:t>
            </a:r>
          </a:p>
          <a:p>
            <a:r>
              <a:rPr lang="es-ES_tradnl" dirty="0" smtClean="0"/>
              <a:t>Fueron asesinados.</a:t>
            </a:r>
          </a:p>
          <a:p>
            <a:r>
              <a:rPr lang="es-ES_tradnl" dirty="0" smtClean="0"/>
              <a:t>Por este conflicto, creación del partido popular.</a:t>
            </a:r>
          </a:p>
          <a:p>
            <a:pPr lvl="1"/>
            <a:r>
              <a:rPr lang="es-ES_tradnl" dirty="0" smtClean="0"/>
              <a:t>Líderes se oponen al partido senatorial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9590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Ampliación hermanos </a:t>
            </a:r>
            <a:r>
              <a:rPr lang="es-ES_tradnl" dirty="0" err="1" smtClean="0"/>
              <a:t>Graco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Estabilidad basada en la aceptación de las desigualdades sociales, están condenadas al fracaso.</a:t>
            </a:r>
          </a:p>
          <a:p>
            <a:r>
              <a:rPr lang="es-ES_tradnl" dirty="0" smtClean="0"/>
              <a:t>Provoca aparición de políticos dispuestos a cuestionar.</a:t>
            </a:r>
          </a:p>
        </p:txBody>
      </p:sp>
    </p:spTree>
    <p:extLst>
      <p:ext uri="{BB962C8B-B14F-4D97-AF65-F5344CB8AC3E}">
        <p14:creationId xmlns:p14="http://schemas.microsoft.com/office/powerpoint/2010/main" val="369476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Año 133 a.C. </a:t>
            </a:r>
          </a:p>
          <a:p>
            <a:r>
              <a:rPr lang="es-ES_tradnl" dirty="0"/>
              <a:t>Tribuno de la plebe Tiberio </a:t>
            </a:r>
            <a:r>
              <a:rPr lang="es-ES_tradnl" dirty="0" err="1" smtClean="0"/>
              <a:t>Graco</a:t>
            </a:r>
            <a:r>
              <a:rPr lang="es-ES_tradnl" dirty="0" smtClean="0"/>
              <a:t> aprobó </a:t>
            </a:r>
            <a:r>
              <a:rPr lang="es-ES_tradnl" dirty="0"/>
              <a:t>en la asamblea</a:t>
            </a:r>
          </a:p>
          <a:p>
            <a:pPr lvl="1"/>
            <a:r>
              <a:rPr lang="es-ES_tradnl" dirty="0"/>
              <a:t>Sin consultar con el </a:t>
            </a:r>
            <a:r>
              <a:rPr lang="es-ES_tradnl" dirty="0" smtClean="0"/>
              <a:t>Senado porque estos iban a negarse a esta ley pues serán los grandes perjudicados</a:t>
            </a:r>
            <a:endParaRPr lang="es-ES_tradnl" dirty="0"/>
          </a:p>
          <a:p>
            <a:r>
              <a:rPr lang="es-ES_tradnl" dirty="0"/>
              <a:t>Reforma agraria: redistribución de los terrenos conquistados entre los ciudadanos más </a:t>
            </a:r>
            <a:r>
              <a:rPr lang="es-ES_tradnl" dirty="0" smtClean="0"/>
              <a:t>pobres con el pago de un canon simbólico anual al estado.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2560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Demasiados partidarios a favor de la ley</a:t>
            </a:r>
          </a:p>
          <a:p>
            <a:r>
              <a:rPr lang="es-ES_tradnl" dirty="0" smtClean="0"/>
              <a:t>Senado no pudo parar la presentación de la ley.</a:t>
            </a:r>
          </a:p>
          <a:p>
            <a:r>
              <a:rPr lang="es-ES_tradnl" dirty="0" smtClean="0"/>
              <a:t>Hizo uso de la </a:t>
            </a:r>
            <a:r>
              <a:rPr lang="es-ES_tradnl" dirty="0" err="1" smtClean="0"/>
              <a:t>intercessio</a:t>
            </a:r>
            <a:r>
              <a:rPr lang="es-ES_tradnl" dirty="0" smtClean="0"/>
              <a:t>: paralizar con un veto la votación de la ley</a:t>
            </a:r>
          </a:p>
          <a:p>
            <a:r>
              <a:rPr lang="es-ES_tradnl" dirty="0" smtClean="0"/>
              <a:t>Vetó la ley: Octavio</a:t>
            </a:r>
          </a:p>
          <a:p>
            <a:pPr lvl="1"/>
            <a:r>
              <a:rPr lang="es-ES_tradnl" dirty="0" smtClean="0"/>
              <a:t>Cabeza de turco del senado</a:t>
            </a:r>
          </a:p>
          <a:p>
            <a:pPr lvl="1"/>
            <a:r>
              <a:rPr lang="es-ES_tradnl" dirty="0" smtClean="0"/>
              <a:t>Amigo de la infancia de Tiberio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5017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Cada vez que se presentaba la ley, Octavio la vetaba.</a:t>
            </a:r>
          </a:p>
          <a:p>
            <a:r>
              <a:rPr lang="es-ES_tradnl" dirty="0" smtClean="0"/>
              <a:t>Intentó convencerlo, pero Octavio no cedió.</a:t>
            </a:r>
          </a:p>
          <a:p>
            <a:r>
              <a:rPr lang="es-ES_tradnl" dirty="0" smtClean="0"/>
              <a:t>Como no podía ni pasar por encima del veto ni convencerlo</a:t>
            </a:r>
          </a:p>
          <a:p>
            <a:r>
              <a:rPr lang="es-ES_tradnl" dirty="0" smtClean="0"/>
              <a:t>Propuso en la Asamblea deponer a Octavio</a:t>
            </a:r>
          </a:p>
          <a:p>
            <a:r>
              <a:rPr lang="es-ES_tradnl" dirty="0" smtClean="0"/>
              <a:t>Aprobado unánimemente</a:t>
            </a:r>
          </a:p>
          <a:p>
            <a:r>
              <a:rPr lang="es-ES_tradnl" dirty="0" smtClean="0"/>
              <a:t>Octavio sacado violentamente de los comicios</a:t>
            </a:r>
          </a:p>
          <a:p>
            <a:r>
              <a:rPr lang="es-ES_tradnl" dirty="0" smtClean="0"/>
              <a:t>Aprobada la ley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2348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Deposición de Octavio le quito el apoyo de la poca aristocracia que lo apoyaba.</a:t>
            </a:r>
          </a:p>
          <a:p>
            <a:r>
              <a:rPr lang="es-ES_tradnl" dirty="0" smtClean="0"/>
              <a:t>Senado frenó la puesta en práctica de la ley: no dando dinero necesario para</a:t>
            </a:r>
          </a:p>
          <a:p>
            <a:pPr lvl="1"/>
            <a:r>
              <a:rPr lang="es-ES_tradnl" dirty="0"/>
              <a:t>Indemnizar a los propietarios de la tierra</a:t>
            </a:r>
          </a:p>
          <a:p>
            <a:pPr lvl="1"/>
            <a:r>
              <a:rPr lang="es-ES_tradnl" dirty="0"/>
              <a:t>Un nuevo comienzo de los colonos</a:t>
            </a:r>
            <a:endParaRPr lang="es-ES_tradnl" dirty="0" smtClean="0"/>
          </a:p>
          <a:p>
            <a:r>
              <a:rPr lang="es-ES_tradnl" dirty="0" smtClean="0"/>
              <a:t>Llega una solución: herencia del rey de </a:t>
            </a:r>
            <a:r>
              <a:rPr lang="es-ES_tradnl" dirty="0" err="1" smtClean="0"/>
              <a:t>Pérgamo</a:t>
            </a:r>
            <a:r>
              <a:rPr lang="es-ES_tradnl" dirty="0" smtClean="0"/>
              <a:t>: Roma su heredera</a:t>
            </a:r>
          </a:p>
          <a:p>
            <a:pPr lvl="1"/>
            <a:r>
              <a:rPr lang="es-ES_tradnl" dirty="0" smtClean="0"/>
              <a:t>Inmensa fortuna llega a Roma</a:t>
            </a:r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3041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Pero no se contentó con el dinero</a:t>
            </a:r>
          </a:p>
          <a:p>
            <a:r>
              <a:rPr lang="es-ES_tradnl" dirty="0" smtClean="0"/>
              <a:t>Puso en entredicho al gobierno</a:t>
            </a:r>
          </a:p>
          <a:p>
            <a:r>
              <a:rPr lang="es-ES_tradnl" dirty="0" smtClean="0"/>
              <a:t>Reclamando como propias del pueblo las disposiciones sobre los asuntos del reino de </a:t>
            </a:r>
            <a:r>
              <a:rPr lang="es-ES_tradnl" dirty="0" err="1" smtClean="0"/>
              <a:t>Pérgamo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Esto fue demasiado para el Senado</a:t>
            </a:r>
          </a:p>
          <a:p>
            <a:r>
              <a:rPr lang="es-ES_tradnl" dirty="0" smtClean="0"/>
              <a:t>Se difundían rumores sobre Tiberio que le perjudicaban.</a:t>
            </a:r>
          </a:p>
          <a:p>
            <a:r>
              <a:rPr lang="es-ES_tradnl" dirty="0" smtClean="0"/>
              <a:t>Más grave: una pretendida diadema y un mano de púrpura aceptados  de un enviado del rey de </a:t>
            </a:r>
            <a:r>
              <a:rPr lang="es-ES_tradnl" dirty="0" err="1" smtClean="0"/>
              <a:t>Pérgamo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smtClean="0"/>
              <a:t>Símbolo de aspiración a la tiranía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6232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164</TotalTime>
  <Words>555</Words>
  <Application>Microsoft Office PowerPoint</Application>
  <PresentationFormat>Presentación en pantalla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Opulento</vt:lpstr>
      <vt:lpstr>Tiempos de crisis</vt:lpstr>
      <vt:lpstr>Presentación de PowerPoint</vt:lpstr>
      <vt:lpstr>Los hermanos graco</vt:lpstr>
      <vt:lpstr>Ampliación hermanos Graco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Tiempos de crisis</dc:title>
  <dc:creator>Maria</dc:creator>
  <cp:lastModifiedBy>Maria</cp:lastModifiedBy>
  <cp:revision>11</cp:revision>
  <dcterms:created xsi:type="dcterms:W3CDTF">2018-02-21T17:23:59Z</dcterms:created>
  <dcterms:modified xsi:type="dcterms:W3CDTF">2018-03-16T01:20:26Z</dcterms:modified>
</cp:coreProperties>
</file>