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4" r:id="rId27"/>
    <p:sldId id="285" r:id="rId28"/>
    <p:sldId id="286" r:id="rId29"/>
    <p:sldId id="282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78BB8A3-A806-44FF-9299-DB09EB54E2AA}" type="datetimeFigureOut">
              <a:rPr lang="es-ES_tradnl" smtClean="0"/>
              <a:t>08/02/2018</a:t>
            </a:fld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D5AE2D9-2A6F-4B9E-BF5F-4FA7EB8B3EA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mujer romana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418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>
                <a:effectLst/>
              </a:rPr>
              <a:t>Educación </a:t>
            </a:r>
            <a:endParaRPr lang="es-ES_tradnl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Niñas de clases más bajas: escuela junto a los niños.</a:t>
            </a:r>
          </a:p>
          <a:p>
            <a:r>
              <a:rPr lang="es-ES_tradnl" dirty="0" smtClean="0"/>
              <a:t>Niñas de clases altas: clase en casa mediante un preceptor.</a:t>
            </a:r>
          </a:p>
          <a:p>
            <a:r>
              <a:rPr lang="es-ES_tradnl" dirty="0" smtClean="0"/>
              <a:t>Niñas interrumpían educación a 12 años.</a:t>
            </a:r>
          </a:p>
          <a:p>
            <a:pPr lvl="1"/>
            <a:r>
              <a:rPr lang="es-ES_tradnl" dirty="0" smtClean="0"/>
              <a:t>Edad adecuada para el matrimonio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36276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Los padres de ambas familias deciden</a:t>
            </a:r>
          </a:p>
          <a:p>
            <a:r>
              <a:rPr lang="es-ES_tradnl" dirty="0" smtClean="0"/>
              <a:t>Se podían negar:</a:t>
            </a:r>
          </a:p>
          <a:p>
            <a:pPr lvl="1"/>
            <a:r>
              <a:rPr lang="es-ES_tradnl" dirty="0" smtClean="0"/>
              <a:t>Demostrar:</a:t>
            </a:r>
          </a:p>
          <a:p>
            <a:pPr lvl="2"/>
            <a:r>
              <a:rPr lang="es-ES_tradnl" dirty="0" smtClean="0"/>
              <a:t>Novio deshonroso o con carácter indigno.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44321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¿Quiénes se podían casar?</a:t>
            </a:r>
          </a:p>
          <a:p>
            <a:pPr lvl="1"/>
            <a:r>
              <a:rPr lang="es-ES_tradnl" dirty="0"/>
              <a:t>Ciudadanos.</a:t>
            </a:r>
          </a:p>
          <a:p>
            <a:r>
              <a:rPr lang="es-ES_tradnl" dirty="0" smtClean="0"/>
              <a:t>No podían:</a:t>
            </a:r>
          </a:p>
          <a:p>
            <a:pPr lvl="1"/>
            <a:r>
              <a:rPr lang="es-ES_tradnl" dirty="0" smtClean="0"/>
              <a:t>Diferentes clases</a:t>
            </a:r>
          </a:p>
          <a:p>
            <a:r>
              <a:rPr lang="es-ES_tradnl" dirty="0" smtClean="0"/>
              <a:t>Función:</a:t>
            </a:r>
          </a:p>
          <a:p>
            <a:pPr lvl="1"/>
            <a:r>
              <a:rPr lang="es-ES_tradnl" dirty="0" smtClean="0"/>
              <a:t>Procreación de hijos.</a:t>
            </a:r>
          </a:p>
          <a:p>
            <a:pPr lvl="1"/>
            <a:r>
              <a:rPr lang="es-ES_tradnl" dirty="0" smtClean="0"/>
              <a:t>Formar alianzas con otra familia</a:t>
            </a:r>
          </a:p>
        </p:txBody>
      </p:sp>
    </p:spTree>
    <p:extLst>
      <p:ext uri="{BB962C8B-B14F-4D97-AF65-F5344CB8AC3E}">
        <p14:creationId xmlns:p14="http://schemas.microsoft.com/office/powerpoint/2010/main" val="2495732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Familia de la novia entregaba dote.</a:t>
            </a:r>
          </a:p>
          <a:p>
            <a:pPr lvl="1"/>
            <a:r>
              <a:rPr lang="es-ES_tradnl" dirty="0" smtClean="0"/>
              <a:t>Contribuir al sostenimiento del matrimonio.</a:t>
            </a:r>
          </a:p>
          <a:p>
            <a:pPr lvl="1"/>
            <a:r>
              <a:rPr lang="es-ES_tradnl" dirty="0" smtClean="0"/>
              <a:t>Compensación por pérdida de herencia paterna.</a:t>
            </a:r>
          </a:p>
          <a:p>
            <a:pPr lvl="1"/>
            <a:r>
              <a:rPr lang="es-ES_tradnl" dirty="0" smtClean="0"/>
              <a:t>Pertenece al esposo mientras dura el matrimonio.</a:t>
            </a:r>
          </a:p>
          <a:p>
            <a:pPr lvl="1"/>
            <a:r>
              <a:rPr lang="es-ES_tradnl" dirty="0" smtClean="0"/>
              <a:t>Separación: se la queda el marido.</a:t>
            </a:r>
          </a:p>
          <a:p>
            <a:pPr lvl="2"/>
            <a:r>
              <a:rPr lang="es-ES_tradnl" dirty="0" smtClean="0"/>
              <a:t>Mantener a los hijos del matrimonio.</a:t>
            </a:r>
          </a:p>
          <a:p>
            <a:pPr lvl="3"/>
            <a:r>
              <a:rPr lang="es-ES_tradnl" dirty="0" smtClean="0"/>
              <a:t>Hijos pertenecían al padre pues era el </a:t>
            </a:r>
            <a:r>
              <a:rPr lang="es-ES_tradnl" dirty="0" err="1" smtClean="0"/>
              <a:t>pater</a:t>
            </a:r>
            <a:r>
              <a:rPr lang="es-ES_tradnl" dirty="0" smtClean="0"/>
              <a:t> familias</a:t>
            </a:r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6809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el caso de matrimonio cum manu: padre novia podía hacer que la hija se divorciase del marido para volver a casarla con otro ciudadano.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031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i="1" dirty="0" smtClean="0"/>
              <a:t>Con indigna injuria me afliges, ¡oh padre! Porque si creías que </a:t>
            </a:r>
            <a:r>
              <a:rPr lang="es-ES_tradnl" i="1" dirty="0" err="1" smtClean="0"/>
              <a:t>Cresfonte</a:t>
            </a:r>
            <a:r>
              <a:rPr lang="es-ES_tradnl" i="1" dirty="0" smtClean="0"/>
              <a:t> era malo, ¿Por qué me casabas con él? Pero, si es hombre de bien, ¿Por qué quieres forzarme a abandonarlo? Creía entonces que era bueno, erré; después lo conocí y habiéndolo conocido, me aparto de él.</a:t>
            </a:r>
          </a:p>
          <a:p>
            <a:pPr lvl="1"/>
            <a:r>
              <a:rPr lang="es-ES_tradnl" dirty="0" err="1" smtClean="0"/>
              <a:t>Ennio</a:t>
            </a:r>
            <a:r>
              <a:rPr lang="es-ES_tradnl" dirty="0" smtClean="0"/>
              <a:t>, </a:t>
            </a:r>
            <a:r>
              <a:rPr lang="es-ES_tradnl" dirty="0" err="1" smtClean="0"/>
              <a:t>Rhetorica</a:t>
            </a:r>
            <a:r>
              <a:rPr lang="es-ES_tradnl" dirty="0" smtClean="0"/>
              <a:t> ad </a:t>
            </a:r>
            <a:r>
              <a:rPr lang="es-ES_tradnl" dirty="0" err="1" smtClean="0"/>
              <a:t>Herenium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4076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Adulterio de la mujer: castigada duramente.</a:t>
            </a:r>
          </a:p>
          <a:p>
            <a:r>
              <a:rPr lang="es-ES_tradnl" dirty="0" smtClean="0"/>
              <a:t>El marido podía matarla tras consultar con la familia.</a:t>
            </a:r>
          </a:p>
          <a:p>
            <a:endParaRPr lang="es-ES_tradnl" dirty="0"/>
          </a:p>
          <a:p>
            <a:r>
              <a:rPr lang="es-ES_tradnl" sz="2800" i="1" dirty="0" smtClean="0"/>
              <a:t>Si sorprendieras a tu mujer en adulterio, puedes matarla impunemente sin formarle juicio. Si ella te sorprendiera a ti, no tiene derecho ni mover un dedo contra ti.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2923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No podían abortar sin pedir permiso al marido.</a:t>
            </a:r>
          </a:p>
          <a:p>
            <a:r>
              <a:rPr lang="es-ES_tradnl" dirty="0" smtClean="0"/>
              <a:t>Motivo grave de castigo: beber vino.</a:t>
            </a:r>
          </a:p>
          <a:p>
            <a:pPr lvl="1"/>
            <a:r>
              <a:rPr lang="es-ES_tradnl" dirty="0" smtClean="0"/>
              <a:t>Consideraban abortivo</a:t>
            </a:r>
          </a:p>
          <a:p>
            <a:pPr lvl="1"/>
            <a:r>
              <a:rPr lang="es-ES_tradnl" dirty="0" smtClean="0"/>
              <a:t>Inducir a cometer adulterio.</a:t>
            </a:r>
          </a:p>
          <a:p>
            <a:pPr lvl="1"/>
            <a:r>
              <a:rPr lang="es-ES_tradnl" dirty="0" smtClean="0"/>
              <a:t>Como se aseguraban:</a:t>
            </a:r>
          </a:p>
          <a:p>
            <a:pPr lvl="2"/>
            <a:r>
              <a:rPr lang="es-ES_tradnl" dirty="0" smtClean="0"/>
              <a:t>Familiares podían ejercer el </a:t>
            </a:r>
            <a:r>
              <a:rPr lang="es-ES_tradnl" dirty="0" err="1" smtClean="0"/>
              <a:t>ius</a:t>
            </a:r>
            <a:r>
              <a:rPr lang="es-ES_tradnl" dirty="0" smtClean="0"/>
              <a:t> </a:t>
            </a:r>
            <a:r>
              <a:rPr lang="es-ES_tradnl" dirty="0" err="1" smtClean="0"/>
              <a:t>osculi</a:t>
            </a:r>
            <a:r>
              <a:rPr lang="es-ES_tradnl" dirty="0" smtClean="0"/>
              <a:t> (derecho del beso).</a:t>
            </a:r>
          </a:p>
          <a:p>
            <a:pPr lvl="2"/>
            <a:r>
              <a:rPr lang="es-ES_tradnl" dirty="0" smtClean="0"/>
              <a:t>Cogido llaves de bodega: repudio.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52643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Tutela perpetua:</a:t>
            </a:r>
          </a:p>
          <a:p>
            <a:pPr lvl="1"/>
            <a:r>
              <a:rPr lang="es-ES_tradnl" dirty="0" smtClean="0"/>
              <a:t>Padre o marido</a:t>
            </a:r>
          </a:p>
          <a:p>
            <a:pPr lvl="1"/>
            <a:r>
              <a:rPr lang="es-ES_tradnl" dirty="0" smtClean="0"/>
              <a:t>Fallecimiento de ambos: persona asignada en testamento.</a:t>
            </a:r>
          </a:p>
          <a:p>
            <a:pPr lvl="1"/>
            <a:r>
              <a:rPr lang="es-ES_tradnl" dirty="0" smtClean="0"/>
              <a:t>No había nadie: nombrado por un magistrado.</a:t>
            </a:r>
          </a:p>
          <a:p>
            <a:pPr lvl="1"/>
            <a:r>
              <a:rPr lang="es-ES_tradnl" dirty="0" smtClean="0"/>
              <a:t>Tenían derechos pero si su tutor daba su conformidad.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64044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Disponía libertad:</a:t>
            </a:r>
          </a:p>
          <a:p>
            <a:pPr lvl="1"/>
            <a:r>
              <a:rPr lang="es-ES_tradnl" dirty="0"/>
              <a:t>Podían salir de casa.</a:t>
            </a:r>
          </a:p>
          <a:p>
            <a:pPr lvl="2"/>
            <a:r>
              <a:rPr lang="es-ES_tradnl" dirty="0"/>
              <a:t>Acompañada de una esclava</a:t>
            </a:r>
          </a:p>
          <a:p>
            <a:pPr lvl="1"/>
            <a:r>
              <a:rPr lang="es-ES_tradnl" dirty="0"/>
              <a:t>Cabeza tapada con un velo.</a:t>
            </a:r>
          </a:p>
          <a:p>
            <a:r>
              <a:rPr lang="es-ES_tradnl" dirty="0" smtClean="0"/>
              <a:t>Participaban vida pública del marido.</a:t>
            </a:r>
          </a:p>
          <a:p>
            <a:pPr lvl="1"/>
            <a:r>
              <a:rPr lang="es-ES_tradnl" dirty="0"/>
              <a:t>Mismos honores del marido</a:t>
            </a:r>
            <a:endParaRPr lang="es-ES_tradnl" dirty="0" smtClean="0"/>
          </a:p>
          <a:p>
            <a:r>
              <a:rPr lang="es-ES_tradnl" dirty="0" smtClean="0"/>
              <a:t>Asistía a banquetes con marido</a:t>
            </a:r>
          </a:p>
          <a:p>
            <a:pPr lvl="1"/>
            <a:r>
              <a:rPr lang="es-ES_tradnl" dirty="0" smtClean="0"/>
              <a:t>No recostada como los hombres </a:t>
            </a:r>
          </a:p>
          <a:p>
            <a:pPr lvl="1"/>
            <a:r>
              <a:rPr lang="es-ES_tradnl" dirty="0" smtClean="0"/>
              <a:t>sentada</a:t>
            </a:r>
          </a:p>
          <a:p>
            <a:pPr marL="411480" lvl="1" indent="0">
              <a:buNone/>
            </a:pPr>
            <a:endParaRPr lang="es-ES_tradnl" dirty="0" smtClean="0"/>
          </a:p>
          <a:p>
            <a:pPr lvl="1"/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5454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Sociedad patriarcal.</a:t>
            </a:r>
          </a:p>
          <a:p>
            <a:r>
              <a:rPr lang="es-ES_tradnl" dirty="0" smtClean="0"/>
              <a:t> Mujer sometida padre o marido.</a:t>
            </a:r>
          </a:p>
          <a:p>
            <a:r>
              <a:rPr lang="es-ES_tradnl" dirty="0" smtClean="0"/>
              <a:t>Carece de derechos</a:t>
            </a:r>
          </a:p>
          <a:p>
            <a:r>
              <a:rPr lang="es-ES_tradnl" dirty="0" smtClean="0"/>
              <a:t>Función principal:</a:t>
            </a:r>
          </a:p>
          <a:p>
            <a:pPr lvl="1"/>
            <a:r>
              <a:rPr lang="es-ES_tradnl" dirty="0" smtClean="0"/>
              <a:t>Procrear</a:t>
            </a:r>
          </a:p>
          <a:p>
            <a:pPr lvl="1"/>
            <a:r>
              <a:rPr lang="es-ES_tradnl" dirty="0" smtClean="0"/>
              <a:t>Criar hijos</a:t>
            </a:r>
          </a:p>
          <a:p>
            <a:r>
              <a:rPr lang="es-ES_tradnl" dirty="0" smtClean="0"/>
              <a:t>Mujer casada: mayor libertad en época imperial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22323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Asistía a los juegos públicos</a:t>
            </a:r>
          </a:p>
          <a:p>
            <a:r>
              <a:rPr lang="es-ES_tradnl" dirty="0" smtClean="0"/>
              <a:t>Al circo</a:t>
            </a:r>
          </a:p>
          <a:p>
            <a:r>
              <a:rPr lang="es-ES_tradnl" dirty="0" smtClean="0"/>
              <a:t>A las termas </a:t>
            </a:r>
          </a:p>
          <a:p>
            <a:pPr lvl="1"/>
            <a:r>
              <a:rPr lang="es-ES_tradnl" dirty="0"/>
              <a:t>Separadas de los hombres por salas</a:t>
            </a:r>
          </a:p>
          <a:p>
            <a:r>
              <a:rPr lang="es-ES_tradnl" dirty="0" smtClean="0"/>
              <a:t>No poder político</a:t>
            </a:r>
          </a:p>
          <a:p>
            <a:r>
              <a:rPr lang="es-ES_tradnl" dirty="0" smtClean="0"/>
              <a:t>No acceso a magistraturas</a:t>
            </a:r>
          </a:p>
          <a:p>
            <a:r>
              <a:rPr lang="es-ES_tradnl" dirty="0" smtClean="0"/>
              <a:t>Aconsejaban a sus maridos en privado</a:t>
            </a:r>
          </a:p>
        </p:txBody>
      </p:sp>
    </p:spTree>
    <p:extLst>
      <p:ext uri="{BB962C8B-B14F-4D97-AF65-F5344CB8AC3E}">
        <p14:creationId xmlns:p14="http://schemas.microsoft.com/office/powerpoint/2010/main" val="2089804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Cualidades:</a:t>
            </a:r>
          </a:p>
          <a:p>
            <a:pPr lvl="1"/>
            <a:r>
              <a:rPr lang="es-ES_tradnl" dirty="0" smtClean="0"/>
              <a:t>Fidelidad.</a:t>
            </a:r>
          </a:p>
          <a:p>
            <a:pPr lvl="1"/>
            <a:r>
              <a:rPr lang="es-ES_tradnl" dirty="0" smtClean="0"/>
              <a:t>Obediente al </a:t>
            </a:r>
            <a:r>
              <a:rPr lang="es-ES_tradnl" dirty="0" err="1" smtClean="0"/>
              <a:t>pater</a:t>
            </a:r>
            <a:r>
              <a:rPr lang="es-ES_tradnl" dirty="0" smtClean="0"/>
              <a:t> familias</a:t>
            </a:r>
          </a:p>
          <a:p>
            <a:pPr lvl="1"/>
            <a:r>
              <a:rPr lang="es-ES_tradnl" dirty="0" smtClean="0"/>
              <a:t>Austeridad en el vestir.</a:t>
            </a:r>
          </a:p>
          <a:p>
            <a:pPr lvl="1"/>
            <a:r>
              <a:rPr lang="es-ES_tradnl" dirty="0" smtClean="0"/>
              <a:t>No derrochadora.</a:t>
            </a:r>
          </a:p>
          <a:p>
            <a:pPr lvl="1"/>
            <a:r>
              <a:rPr lang="es-ES_tradnl" dirty="0" smtClean="0"/>
              <a:t>Honesta</a:t>
            </a:r>
          </a:p>
          <a:p>
            <a:pPr lvl="1"/>
            <a:r>
              <a:rPr lang="es-ES_tradnl" dirty="0" smtClean="0"/>
              <a:t>Culta pero si exceso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3048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Indumentaria y ornamentos reglados por Ley </a:t>
            </a:r>
            <a:r>
              <a:rPr lang="es-ES_tradnl" dirty="0" err="1" smtClean="0"/>
              <a:t>Oppia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Manifestación de mujeres en contra.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26186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Número de matrimonios desciende</a:t>
            </a:r>
          </a:p>
          <a:p>
            <a:r>
              <a:rPr lang="es-ES_tradnl" dirty="0" smtClean="0"/>
              <a:t>Desciende el número de nacimientos</a:t>
            </a:r>
          </a:p>
          <a:p>
            <a:r>
              <a:rPr lang="es-ES_tradnl" dirty="0" smtClean="0"/>
              <a:t>Liberación de la mujer en relaciones extramatrimoniales.</a:t>
            </a:r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828838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Para aumentar número de matrimonios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Emperador Augusto: dos leyes</a:t>
            </a:r>
          </a:p>
          <a:p>
            <a:pPr lvl="1"/>
            <a:r>
              <a:rPr lang="es-ES_tradnl" dirty="0" smtClean="0"/>
              <a:t>Lex Iulia de </a:t>
            </a:r>
            <a:r>
              <a:rPr lang="es-ES_tradnl" dirty="0" err="1" smtClean="0"/>
              <a:t>maritandis</a:t>
            </a:r>
            <a:r>
              <a:rPr lang="es-ES_tradnl" dirty="0" smtClean="0"/>
              <a:t> </a:t>
            </a:r>
            <a:r>
              <a:rPr lang="es-ES_tradnl" dirty="0" err="1" smtClean="0"/>
              <a:t>ordinibus</a:t>
            </a:r>
            <a:endParaRPr lang="es-ES_tradnl" dirty="0" smtClean="0"/>
          </a:p>
          <a:p>
            <a:pPr lvl="1"/>
            <a:r>
              <a:rPr lang="es-ES_tradnl" dirty="0" smtClean="0"/>
              <a:t>Lex </a:t>
            </a:r>
            <a:r>
              <a:rPr lang="es-ES_tradnl" dirty="0" err="1" smtClean="0"/>
              <a:t>Papia</a:t>
            </a:r>
            <a:r>
              <a:rPr lang="es-ES_tradnl" dirty="0" smtClean="0"/>
              <a:t> </a:t>
            </a:r>
            <a:r>
              <a:rPr lang="es-ES_tradnl" dirty="0" err="1" smtClean="0"/>
              <a:t>Poppea</a:t>
            </a:r>
            <a:r>
              <a:rPr lang="es-ES_tradnl" dirty="0" smtClean="0"/>
              <a:t> </a:t>
            </a:r>
            <a:r>
              <a:rPr lang="es-ES_tradnl" dirty="0" err="1" smtClean="0"/>
              <a:t>nuptialis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Legislaba edad para casarse </a:t>
            </a:r>
          </a:p>
          <a:p>
            <a:pPr lvl="1"/>
            <a:r>
              <a:rPr lang="es-ES_tradnl" dirty="0" smtClean="0"/>
              <a:t>A los divorciados y viudos casarse </a:t>
            </a:r>
          </a:p>
          <a:p>
            <a:pPr lvl="1"/>
            <a:r>
              <a:rPr lang="es-ES_tradnl" dirty="0" smtClean="0"/>
              <a:t>Matrimonios tenían que ser fértiles.</a:t>
            </a:r>
          </a:p>
          <a:p>
            <a:pPr lvl="2"/>
            <a:r>
              <a:rPr lang="es-ES_tradnl" dirty="0" smtClean="0"/>
              <a:t>No fértil: adopción</a:t>
            </a:r>
          </a:p>
          <a:p>
            <a:pPr lvl="2"/>
            <a:r>
              <a:rPr lang="es-ES_tradnl" dirty="0" smtClean="0"/>
              <a:t>Si tenía tres hijos: tutela desaparecía</a:t>
            </a:r>
          </a:p>
          <a:p>
            <a:pPr lvl="2"/>
            <a:r>
              <a:rPr lang="es-ES_tradnl" dirty="0" smtClean="0"/>
              <a:t>Si no se cumplían: no herencia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3525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Para volver a costumbres anteriores:</a:t>
            </a:r>
          </a:p>
          <a:p>
            <a:r>
              <a:rPr lang="es-ES_tradnl" dirty="0" smtClean="0"/>
              <a:t>Adulterio deja de ser familiar.</a:t>
            </a:r>
          </a:p>
          <a:p>
            <a:pPr lvl="1"/>
            <a:r>
              <a:rPr lang="es-ES_tradnl" dirty="0" smtClean="0"/>
              <a:t>Podía ser denunciado por cualquiera.</a:t>
            </a:r>
          </a:p>
          <a:p>
            <a:r>
              <a:rPr lang="es-ES_tradnl" dirty="0" smtClean="0"/>
              <a:t>Adulterio:</a:t>
            </a:r>
          </a:p>
          <a:p>
            <a:pPr lvl="1"/>
            <a:r>
              <a:rPr lang="es-ES_tradnl" dirty="0" smtClean="0"/>
              <a:t>Mujer exiliada</a:t>
            </a:r>
          </a:p>
          <a:p>
            <a:pPr lvl="1"/>
            <a:r>
              <a:rPr lang="es-ES_tradnl" dirty="0" smtClean="0"/>
              <a:t>Marido obligado a divorciarse</a:t>
            </a:r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960936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Amante era:</a:t>
            </a:r>
          </a:p>
          <a:p>
            <a:pPr lvl="1"/>
            <a:r>
              <a:rPr lang="es-ES_tradnl" dirty="0" smtClean="0"/>
              <a:t>Pillado en la casa</a:t>
            </a:r>
          </a:p>
          <a:p>
            <a:pPr lvl="1"/>
            <a:r>
              <a:rPr lang="es-ES_tradnl" dirty="0" smtClean="0"/>
              <a:t>Esclavo</a:t>
            </a:r>
          </a:p>
          <a:p>
            <a:pPr lvl="1"/>
            <a:r>
              <a:rPr lang="es-ES_tradnl" dirty="0" smtClean="0"/>
              <a:t>Liberto</a:t>
            </a:r>
          </a:p>
          <a:p>
            <a:pPr lvl="1"/>
            <a:r>
              <a:rPr lang="es-ES_tradnl" dirty="0" smtClean="0"/>
              <a:t>Clase más baja</a:t>
            </a:r>
          </a:p>
          <a:p>
            <a:pPr lvl="1"/>
            <a:r>
              <a:rPr lang="es-ES_tradnl" dirty="0" smtClean="0"/>
              <a:t>El marido puede darle muerte.</a:t>
            </a:r>
          </a:p>
          <a:p>
            <a:r>
              <a:rPr lang="es-ES_tradnl" dirty="0" smtClean="0"/>
              <a:t>El padre de la esposa: puede matar a hija y amante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14838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¿Por qué descendió matrimonios y nacimientos?</a:t>
            </a:r>
          </a:p>
          <a:p>
            <a:r>
              <a:rPr lang="es-ES_tradnl" dirty="0" smtClean="0"/>
              <a:t>Con matrimonio sine </a:t>
            </a:r>
            <a:r>
              <a:rPr lang="es-ES_tradnl" dirty="0" err="1" smtClean="0"/>
              <a:t>manus</a:t>
            </a:r>
            <a:r>
              <a:rPr lang="es-ES_tradnl" dirty="0" smtClean="0"/>
              <a:t>: más libertad</a:t>
            </a:r>
          </a:p>
          <a:p>
            <a:r>
              <a:rPr lang="es-ES_tradnl" dirty="0" smtClean="0"/>
              <a:t>Aparición de métodos anticonceptivos</a:t>
            </a:r>
          </a:p>
          <a:p>
            <a:r>
              <a:rPr lang="es-ES_tradnl" dirty="0" smtClean="0"/>
              <a:t>Aborto sin consentimiento del marido</a:t>
            </a:r>
          </a:p>
          <a:p>
            <a:pPr lvl="1"/>
            <a:r>
              <a:rPr lang="es-ES_tradnl" dirty="0" smtClean="0"/>
              <a:t>Mundo fuera de la natalidad</a:t>
            </a:r>
          </a:p>
          <a:p>
            <a:pPr lvl="1"/>
            <a:r>
              <a:rPr lang="es-ES_tradnl" dirty="0" smtClean="0"/>
              <a:t>Aspecto físico</a:t>
            </a:r>
          </a:p>
        </p:txBody>
      </p:sp>
    </p:spTree>
    <p:extLst>
      <p:ext uri="{BB962C8B-B14F-4D97-AF65-F5344CB8AC3E}">
        <p14:creationId xmlns:p14="http://schemas.microsoft.com/office/powerpoint/2010/main" val="1526229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Ya son los novios quien deciden casarse</a:t>
            </a:r>
          </a:p>
          <a:p>
            <a:r>
              <a:rPr lang="es-ES_tradnl" dirty="0" smtClean="0"/>
              <a:t>Tenían que demostrar la </a:t>
            </a:r>
            <a:r>
              <a:rPr lang="es-ES_tradnl" dirty="0" err="1" smtClean="0"/>
              <a:t>affectio</a:t>
            </a:r>
            <a:r>
              <a:rPr lang="es-ES_tradnl" dirty="0" smtClean="0"/>
              <a:t> </a:t>
            </a:r>
            <a:r>
              <a:rPr lang="es-ES_tradnl" dirty="0" err="1" smtClean="0"/>
              <a:t>maritalis</a:t>
            </a:r>
            <a:r>
              <a:rPr lang="es-ES_tradnl" dirty="0" smtClean="0"/>
              <a:t> (intención de ser marido y mujer)</a:t>
            </a:r>
          </a:p>
          <a:p>
            <a:r>
              <a:rPr lang="es-ES_tradnl" dirty="0" smtClean="0"/>
              <a:t>Para separarse: cualquiera de los dos, no solo el marido.</a:t>
            </a:r>
          </a:p>
          <a:p>
            <a:r>
              <a:rPr lang="es-ES_tradnl" dirty="0" smtClean="0"/>
              <a:t>Gran número de divorcios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61329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i="1" dirty="0" smtClean="0"/>
              <a:t>¿Es que hay todavía alguna mujer que se avergüence al ser repudiada, después de que algunas damas de linaje noble e ilustre, cuentan sus años no por el número de los cónsules, sino por el de sus maridos, y se divorcian para casarse y se casan para divorciarse?</a:t>
            </a:r>
          </a:p>
          <a:p>
            <a:r>
              <a:rPr lang="es-ES_tradnl" dirty="0" smtClean="0"/>
              <a:t>Séneca, De </a:t>
            </a:r>
            <a:r>
              <a:rPr lang="es-ES_tradnl" dirty="0" err="1" smtClean="0"/>
              <a:t>Beneficcis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5101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Dueña de casa:</a:t>
            </a:r>
          </a:p>
          <a:p>
            <a:pPr lvl="1"/>
            <a:r>
              <a:rPr lang="es-ES_tradnl" dirty="0" smtClean="0"/>
              <a:t>Co</a:t>
            </a:r>
            <a:r>
              <a:rPr lang="es-ES_tradnl" b="1" dirty="0" smtClean="0"/>
              <a:t>ntrola los presupuestos</a:t>
            </a:r>
          </a:p>
          <a:p>
            <a:pPr lvl="1"/>
            <a:r>
              <a:rPr lang="es-ES_tradnl" b="1" dirty="0" smtClean="0"/>
              <a:t>Gasto doméstico</a:t>
            </a:r>
            <a:endParaRPr lang="es-ES_tradnl" dirty="0" smtClean="0"/>
          </a:p>
          <a:p>
            <a:r>
              <a:rPr lang="es-ES_tradnl" dirty="0" smtClean="0"/>
              <a:t>Puede: </a:t>
            </a:r>
          </a:p>
          <a:p>
            <a:pPr lvl="1"/>
            <a:r>
              <a:rPr lang="es-ES_tradnl" dirty="0" smtClean="0"/>
              <a:t>Salir de compras</a:t>
            </a:r>
          </a:p>
          <a:p>
            <a:pPr lvl="1"/>
            <a:r>
              <a:rPr lang="es-ES_tradnl" dirty="0" smtClean="0"/>
              <a:t>Acompañar al marido a banquetes</a:t>
            </a:r>
          </a:p>
          <a:p>
            <a:pPr lvl="1"/>
            <a:r>
              <a:rPr lang="es-ES_tradnl" dirty="0" smtClean="0"/>
              <a:t>Asistir a espectáculos públicos</a:t>
            </a:r>
          </a:p>
          <a:p>
            <a:r>
              <a:rPr lang="es-ES_tradnl" dirty="0" smtClean="0"/>
              <a:t>Algunas tenían oficios:</a:t>
            </a:r>
          </a:p>
          <a:p>
            <a:pPr lvl="1"/>
            <a:r>
              <a:rPr lang="es-ES_tradnl" dirty="0" smtClean="0"/>
              <a:t>Empresaria</a:t>
            </a:r>
          </a:p>
          <a:p>
            <a:pPr lvl="1"/>
            <a:r>
              <a:rPr lang="es-ES_tradnl" dirty="0" smtClean="0"/>
              <a:t>Comerciante</a:t>
            </a:r>
          </a:p>
          <a:p>
            <a:pPr lvl="1"/>
            <a:r>
              <a:rPr lang="es-ES_tradnl" dirty="0" smtClean="0"/>
              <a:t>peluquera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27526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Dote ya no propiedad del marido.</a:t>
            </a:r>
          </a:p>
          <a:p>
            <a:r>
              <a:rPr lang="es-ES_tradnl" dirty="0" smtClean="0"/>
              <a:t>Concede a la mujer derecho de poseer sus bienes aportados al matrimonio</a:t>
            </a:r>
          </a:p>
          <a:p>
            <a:r>
              <a:rPr lang="es-ES_tradnl" dirty="0" smtClean="0"/>
              <a:t>Mujer casada no podrá tener a su disposición </a:t>
            </a:r>
          </a:p>
          <a:p>
            <a:r>
              <a:rPr lang="es-ES_tradnl" dirty="0" smtClean="0"/>
              <a:t>Evitar que lo dilapidase</a:t>
            </a:r>
          </a:p>
          <a:p>
            <a:r>
              <a:rPr lang="es-ES_tradnl" dirty="0" smtClean="0"/>
              <a:t>Esto las libera</a:t>
            </a:r>
          </a:p>
          <a:p>
            <a:r>
              <a:rPr lang="es-ES_tradnl" dirty="0" smtClean="0"/>
              <a:t>Rebelan en ámbito privado: no dejarse mandar.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88186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Libertad elección tutor legal</a:t>
            </a:r>
          </a:p>
          <a:p>
            <a:r>
              <a:rPr lang="es-ES_tradnl" dirty="0" smtClean="0"/>
              <a:t>Ella elegía a una persona de confianza</a:t>
            </a:r>
          </a:p>
          <a:p>
            <a:pPr lvl="1"/>
            <a:r>
              <a:rPr lang="es-ES_tradnl" dirty="0" smtClean="0"/>
              <a:t>No interfería en sus decisiones</a:t>
            </a:r>
          </a:p>
          <a:p>
            <a:pPr lvl="1"/>
            <a:r>
              <a:rPr lang="es-ES_tradnl" dirty="0" smtClean="0"/>
              <a:t>Enfrentamiento con tutor:</a:t>
            </a:r>
          </a:p>
          <a:p>
            <a:pPr lvl="2"/>
            <a:r>
              <a:rPr lang="es-ES_tradnl" dirty="0" smtClean="0"/>
              <a:t>Recurrir al magistrado para romper </a:t>
            </a:r>
          </a:p>
          <a:p>
            <a:pPr lvl="2"/>
            <a:r>
              <a:rPr lang="es-ES_tradnl" dirty="0" smtClean="0"/>
              <a:t>Designar otro tutor.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7310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Tutela de los hijos:</a:t>
            </a:r>
          </a:p>
          <a:p>
            <a:pPr lvl="1"/>
            <a:r>
              <a:rPr lang="es-ES_tradnl" dirty="0" smtClean="0"/>
              <a:t>Tutela  a la madre si probaba un comportamiento indigno del marido</a:t>
            </a:r>
          </a:p>
          <a:p>
            <a:r>
              <a:rPr lang="es-ES_tradnl" dirty="0" smtClean="0"/>
              <a:t>Pueden instruirse y cultivarse en el mundo intelectual.</a:t>
            </a:r>
          </a:p>
          <a:p>
            <a:r>
              <a:rPr lang="es-ES_tradnl" dirty="0" smtClean="0"/>
              <a:t>Banquetes se recuestan </a:t>
            </a:r>
          </a:p>
          <a:p>
            <a:r>
              <a:rPr lang="es-ES_tradnl" dirty="0" smtClean="0"/>
              <a:t>Beben vino</a:t>
            </a:r>
          </a:p>
          <a:p>
            <a:pPr marL="0" indent="0">
              <a:buNone/>
            </a:pP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809088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Participan en actividades consideradas varoniles:</a:t>
            </a:r>
          </a:p>
          <a:p>
            <a:pPr lvl="1"/>
            <a:r>
              <a:rPr lang="es-ES_tradnl" dirty="0" smtClean="0"/>
              <a:t>Luchas en la arena.</a:t>
            </a:r>
          </a:p>
          <a:p>
            <a:pPr lvl="1"/>
            <a:r>
              <a:rPr lang="es-ES_tradnl" dirty="0" smtClean="0"/>
              <a:t>Carreras</a:t>
            </a:r>
          </a:p>
          <a:p>
            <a:pPr lvl="1"/>
            <a:r>
              <a:rPr lang="es-ES_tradnl" dirty="0" smtClean="0"/>
              <a:t>Pugilato</a:t>
            </a:r>
          </a:p>
          <a:p>
            <a:r>
              <a:rPr lang="es-ES_tradnl" dirty="0" smtClean="0"/>
              <a:t>No podía pedir dinero a préstamo</a:t>
            </a:r>
          </a:p>
          <a:p>
            <a:r>
              <a:rPr lang="es-ES_tradnl" dirty="0" smtClean="0"/>
              <a:t>Terreno político: no derecho voto</a:t>
            </a:r>
          </a:p>
          <a:p>
            <a:pPr lvl="1"/>
            <a:r>
              <a:rPr lang="es-ES_tradnl" dirty="0" smtClean="0"/>
              <a:t>Influyentes en ámbito privado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500321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162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matrimonio romano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Pater</a:t>
            </a:r>
            <a:r>
              <a:rPr lang="es-ES_tradnl" dirty="0" smtClean="0"/>
              <a:t> familias debía dar consentimiento.</a:t>
            </a:r>
          </a:p>
          <a:p>
            <a:r>
              <a:rPr lang="es-ES_tradnl" dirty="0" smtClean="0"/>
              <a:t>Tipos de matrimonio:</a:t>
            </a:r>
          </a:p>
          <a:p>
            <a:pPr lvl="1"/>
            <a:r>
              <a:rPr lang="es-ES_tradnl" dirty="0" smtClean="0"/>
              <a:t>Matrimonio cum manu: esposa pasaba a formar parte de la familia del marido</a:t>
            </a:r>
          </a:p>
          <a:p>
            <a:pPr lvl="1"/>
            <a:r>
              <a:rPr lang="es-ES_tradnl" dirty="0" smtClean="0"/>
              <a:t>Matrimonio sine manu: sigue bajo autoridad de su padre.</a:t>
            </a:r>
          </a:p>
          <a:p>
            <a:pPr lvl="2"/>
            <a:r>
              <a:rPr lang="es-ES_tradnl" dirty="0" smtClean="0"/>
              <a:t>Más frecuente:  mujer podía recuperar su dote en casa de divorcio.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72704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Ahondemos más en el asunto</a:t>
            </a:r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/>
              <a:t> HOSPES, QUOD DICO PAVLLVM EST, ASTA AC PELLEGE.</a:t>
            </a:r>
          </a:p>
          <a:p>
            <a:r>
              <a:rPr lang="es-ES_tradnl" dirty="0"/>
              <a:t>          HEIC EST SEPVLCRVM HAV PVLCRUM PVLCRAI FEMINAE</a:t>
            </a:r>
          </a:p>
          <a:p>
            <a:r>
              <a:rPr lang="es-ES_tradnl" dirty="0"/>
              <a:t>          NOMEN PARENTES NOMINARVNT CLAVDIAM.</a:t>
            </a:r>
          </a:p>
          <a:p>
            <a:r>
              <a:rPr lang="es-ES_tradnl" dirty="0"/>
              <a:t>          SVOM MAREITVM CORDE DEILEXIT SOVO.</a:t>
            </a:r>
          </a:p>
          <a:p>
            <a:r>
              <a:rPr lang="es-ES_tradnl" dirty="0"/>
              <a:t>          GNATOS DVOS CREAVIT. HORVM. HORVM ALTERVM</a:t>
            </a:r>
          </a:p>
          <a:p>
            <a:r>
              <a:rPr lang="es-ES_tradnl" dirty="0"/>
              <a:t>          IN TERRA LINQVIT, ALIVM SVB TERRA LOCAT.</a:t>
            </a:r>
          </a:p>
          <a:p>
            <a:r>
              <a:rPr lang="es-ES_tradnl" dirty="0"/>
              <a:t>          SERMONE LEPIDO, TVM AVTEM INCESSV COMMODO.</a:t>
            </a:r>
          </a:p>
          <a:p>
            <a:r>
              <a:rPr lang="es-ES_tradnl" dirty="0"/>
              <a:t>          DOMVM SERVAVIT. LANAM FECIT. DIXI. ABEI.</a:t>
            </a:r>
          </a:p>
          <a:p>
            <a:r>
              <a:rPr lang="es-ES_tradnl" dirty="0"/>
              <a:t>                 </a:t>
            </a:r>
            <a:r>
              <a:rPr lang="es-ES_tradnl" dirty="0" smtClean="0"/>
              <a:t>()</a:t>
            </a:r>
            <a:endParaRPr lang="es-ES_tradnl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_tradnl" dirty="0" smtClean="0"/>
              <a:t>Extranjero, lo que digo es bien poco: detente y lee hasta el final.</a:t>
            </a:r>
          </a:p>
          <a:p>
            <a:r>
              <a:rPr lang="es-ES_tradnl" dirty="0" smtClean="0"/>
              <a:t>Aquí está el sepulcro no pulcro de una hermosa mujer.</a:t>
            </a:r>
          </a:p>
          <a:p>
            <a:r>
              <a:rPr lang="es-ES_tradnl" dirty="0" smtClean="0"/>
              <a:t>Sus padres la llamaron Claudia.</a:t>
            </a:r>
          </a:p>
          <a:p>
            <a:r>
              <a:rPr lang="es-ES_tradnl" dirty="0" smtClean="0"/>
              <a:t>Amo a su marido con su corazón</a:t>
            </a:r>
          </a:p>
          <a:p>
            <a:r>
              <a:rPr lang="es-ES_tradnl" dirty="0" smtClean="0"/>
              <a:t>Tuvo dos hijos. Uno de ellos lo deja en la tierra, el otro bajo tierra.</a:t>
            </a:r>
          </a:p>
          <a:p>
            <a:r>
              <a:rPr lang="es-ES_tradnl" dirty="0" smtClean="0"/>
              <a:t>De conversación suave, de andar comedido. Preservó la casa, trabajó la lana. He dicho. Vete.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64188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Inicios de Roma</a:t>
            </a:r>
            <a:endParaRPr lang="es-ES_tradnl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Buena esposa: </a:t>
            </a:r>
          </a:p>
          <a:p>
            <a:pPr lvl="1"/>
            <a:r>
              <a:rPr lang="es-ES_tradnl" dirty="0" smtClean="0"/>
              <a:t>Fiel a su marido.</a:t>
            </a:r>
          </a:p>
          <a:p>
            <a:pPr lvl="1"/>
            <a:r>
              <a:rPr lang="es-ES_tradnl" dirty="0" smtClean="0"/>
              <a:t>Buena madre</a:t>
            </a:r>
          </a:p>
          <a:p>
            <a:pPr lvl="1"/>
            <a:r>
              <a:rPr lang="es-ES_tradnl" dirty="0" smtClean="0"/>
              <a:t>Buena conversación</a:t>
            </a:r>
          </a:p>
          <a:p>
            <a:pPr lvl="1"/>
            <a:r>
              <a:rPr lang="es-ES_tradnl" dirty="0" smtClean="0"/>
              <a:t>Cuidaba del hogar.</a:t>
            </a:r>
          </a:p>
          <a:p>
            <a:pPr lvl="1"/>
            <a:r>
              <a:rPr lang="es-ES_tradnl" dirty="0" smtClean="0"/>
              <a:t>Encargaba de tejer la lana.</a:t>
            </a:r>
          </a:p>
        </p:txBody>
      </p:sp>
    </p:spTree>
    <p:extLst>
      <p:ext uri="{BB962C8B-B14F-4D97-AF65-F5344CB8AC3E}">
        <p14:creationId xmlns:p14="http://schemas.microsoft.com/office/powerpoint/2010/main" val="334249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>
                <a:effectLst/>
              </a:rPr>
              <a:t>S. I d. C</a:t>
            </a:r>
            <a:endParaRPr lang="es-ES_tradnl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Época de paz, relajación de costumbres (</a:t>
            </a:r>
            <a:r>
              <a:rPr lang="es-ES_tradnl" dirty="0" err="1" smtClean="0"/>
              <a:t>mos</a:t>
            </a:r>
            <a:r>
              <a:rPr lang="es-ES_tradnl" dirty="0" smtClean="0"/>
              <a:t> </a:t>
            </a:r>
            <a:r>
              <a:rPr lang="es-ES_tradnl" dirty="0" err="1" smtClean="0"/>
              <a:t>maiorum</a:t>
            </a:r>
            <a:r>
              <a:rPr lang="es-ES_tradnl" dirty="0" smtClean="0"/>
              <a:t>).</a:t>
            </a:r>
          </a:p>
          <a:p>
            <a:r>
              <a:rPr lang="es-ES_tradnl" dirty="0" smtClean="0"/>
              <a:t>Emancipación de la mujer: poco a poco consigue más libertades.</a:t>
            </a:r>
          </a:p>
          <a:p>
            <a:r>
              <a:rPr lang="es-ES_tradnl" dirty="0" smtClean="0"/>
              <a:t>No todos contentos, muchos piden volver a los valores del </a:t>
            </a:r>
            <a:r>
              <a:rPr lang="es-ES_tradnl" dirty="0" err="1" smtClean="0"/>
              <a:t>mos</a:t>
            </a:r>
            <a:r>
              <a:rPr lang="es-ES_tradnl" dirty="0" smtClean="0"/>
              <a:t> </a:t>
            </a:r>
            <a:r>
              <a:rPr lang="es-ES_tradnl" dirty="0" err="1" smtClean="0"/>
              <a:t>maiorum</a:t>
            </a: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5974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Nacimiento de la niña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Los niños podían ser abandonados al nacer.</a:t>
            </a:r>
          </a:p>
          <a:p>
            <a:r>
              <a:rPr lang="es-ES_tradnl" dirty="0" smtClean="0"/>
              <a:t>Rituales si el padre reconoce al bebé:</a:t>
            </a:r>
          </a:p>
          <a:p>
            <a:pPr lvl="1"/>
            <a:r>
              <a:rPr lang="es-ES_tradnl" dirty="0"/>
              <a:t>Niño: lo cogía en brazos.</a:t>
            </a:r>
          </a:p>
          <a:p>
            <a:pPr lvl="1"/>
            <a:r>
              <a:rPr lang="es-ES_tradnl" dirty="0"/>
              <a:t>Niña: daba orden de que la </a:t>
            </a:r>
            <a:r>
              <a:rPr lang="es-ES_tradnl" dirty="0" smtClean="0"/>
              <a:t>alimentaran.</a:t>
            </a:r>
            <a:endParaRPr lang="es-ES_tradnl" dirty="0"/>
          </a:p>
          <a:p>
            <a:r>
              <a:rPr lang="es-ES_tradnl" dirty="0" smtClean="0"/>
              <a:t>Niñas más expuestas</a:t>
            </a:r>
          </a:p>
          <a:p>
            <a:pPr marL="474980" lvl="2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s-ES_tradnl" dirty="0"/>
              <a:t>Gasto extra para el </a:t>
            </a:r>
            <a:r>
              <a:rPr lang="es-ES_tradnl" dirty="0" err="1"/>
              <a:t>pater</a:t>
            </a:r>
            <a:r>
              <a:rPr lang="es-ES_tradnl" dirty="0"/>
              <a:t> familias.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s-ES_tradnl" dirty="0" smtClean="0"/>
              <a:t>Evitar disminución de ciudadanos: ley por la que la primogénita no puede ser expuesta</a:t>
            </a:r>
          </a:p>
        </p:txBody>
      </p:sp>
    </p:spTree>
    <p:extLst>
      <p:ext uri="{BB962C8B-B14F-4D97-AF65-F5344CB8AC3E}">
        <p14:creationId xmlns:p14="http://schemas.microsoft.com/office/powerpoint/2010/main" val="1846345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Niños tres nombres (</a:t>
            </a:r>
            <a:r>
              <a:rPr lang="es-ES_tradnl" dirty="0" err="1" smtClean="0"/>
              <a:t>praenomen</a:t>
            </a:r>
            <a:r>
              <a:rPr lang="es-ES_tradnl" dirty="0" smtClean="0"/>
              <a:t>, </a:t>
            </a:r>
            <a:r>
              <a:rPr lang="es-ES_tradnl" dirty="0" err="1" smtClean="0"/>
              <a:t>nomen</a:t>
            </a:r>
            <a:r>
              <a:rPr lang="es-ES_tradnl" dirty="0" smtClean="0"/>
              <a:t> y cognomen).</a:t>
            </a:r>
          </a:p>
          <a:p>
            <a:r>
              <a:rPr lang="es-ES_tradnl" dirty="0" smtClean="0"/>
              <a:t>Niñas: dos (gentilicio y familiar).</a:t>
            </a:r>
          </a:p>
          <a:p>
            <a:r>
              <a:rPr lang="es-ES_tradnl" dirty="0" smtClean="0"/>
              <a:t>¿Qué pasaba si había dos o más?</a:t>
            </a:r>
          </a:p>
          <a:p>
            <a:pPr lvl="1"/>
            <a:r>
              <a:rPr lang="es-ES_tradnl" dirty="0" smtClean="0"/>
              <a:t>Mismo nombre añadiendo </a:t>
            </a:r>
            <a:r>
              <a:rPr lang="es-ES_tradnl" dirty="0" err="1" smtClean="0"/>
              <a:t>Maior</a:t>
            </a:r>
            <a:r>
              <a:rPr lang="es-ES_tradnl" dirty="0" smtClean="0"/>
              <a:t> o </a:t>
            </a:r>
            <a:r>
              <a:rPr lang="es-ES_tradnl" dirty="0" err="1" smtClean="0"/>
              <a:t>Minor</a:t>
            </a:r>
            <a:r>
              <a:rPr lang="es-ES_tradnl" dirty="0" smtClean="0"/>
              <a:t>, o Prima, </a:t>
            </a:r>
            <a:r>
              <a:rPr lang="es-ES_tradnl" dirty="0" err="1" smtClean="0"/>
              <a:t>Seconda</a:t>
            </a:r>
            <a:r>
              <a:rPr lang="es-ES_tradnl" dirty="0" smtClean="0"/>
              <a:t>, </a:t>
            </a:r>
            <a:r>
              <a:rPr lang="es-ES_tradnl" dirty="0" err="1" smtClean="0"/>
              <a:t>Tertia</a:t>
            </a:r>
            <a:r>
              <a:rPr lang="es-ES_tradnl" dirty="0" smtClean="0"/>
              <a:t>, </a:t>
            </a:r>
            <a:r>
              <a:rPr lang="es-ES_tradnl" dirty="0" err="1" smtClean="0"/>
              <a:t>etc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0041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94</TotalTime>
  <Words>1283</Words>
  <Application>Microsoft Office PowerPoint</Application>
  <PresentationFormat>Presentación en pantalla (4:3)</PresentationFormat>
  <Paragraphs>195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Fundición</vt:lpstr>
      <vt:lpstr>La mujer romana</vt:lpstr>
      <vt:lpstr>Presentación de PowerPoint</vt:lpstr>
      <vt:lpstr>Presentación de PowerPoint</vt:lpstr>
      <vt:lpstr>El matrimonio romano</vt:lpstr>
      <vt:lpstr>Ahondemos más en el asunto</vt:lpstr>
      <vt:lpstr>Inicios de Roma</vt:lpstr>
      <vt:lpstr>S. I d. C</vt:lpstr>
      <vt:lpstr>Nacimiento de la niña</vt:lpstr>
      <vt:lpstr>Presentación de PowerPoint</vt:lpstr>
      <vt:lpstr>Educación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Para aumentar número de matrimonios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mujer romana</dc:title>
  <dc:creator>Maria</dc:creator>
  <cp:lastModifiedBy>Maria</cp:lastModifiedBy>
  <cp:revision>10</cp:revision>
  <dcterms:created xsi:type="dcterms:W3CDTF">2018-02-08T19:37:35Z</dcterms:created>
  <dcterms:modified xsi:type="dcterms:W3CDTF">2018-02-08T21:12:11Z</dcterms:modified>
</cp:coreProperties>
</file>