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3333CC"/>
    <a:srgbClr val="CCCCFF"/>
    <a:srgbClr val="99CC00"/>
    <a:srgbClr val="FF55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/>
            </a:lvl1pPr>
          </a:lstStyle>
          <a:p>
            <a:fld id="{0275BADC-05A2-429F-8C43-B0CFF96F2115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30EDB-9843-46F3-B6D6-B3BB5883EF74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716349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ACF19-A784-430B-9A16-0D0280833D7F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95660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01141-D642-4467-9991-FFA4DF81F69F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31912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D93F4-A06F-4502-B465-81ADA97D47B4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13392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CD808-CBEE-4FA6-8FDE-DA37440CBA56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20516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A95B9-4712-4584-9EAC-73E31E878053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966033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B2136-AC5F-4880-9685-B4E1AB2E8732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52208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DE725-0B70-4CB7-8EC7-A837E96DE91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80035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2327A-E58B-431F-B7CA-81DAEDE6CBA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930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1AFAA-5931-49E4-9045-7E3CE8D5CF4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72211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s-ES_tradnl" altLang="es-ES_tradnl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  <a:endParaRPr lang="en-US" alt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  <a:endParaRPr lang="en-US" altLang="es-ES_tradnl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endParaRPr lang="en-US" alt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alt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E2825516-92CA-4975-BC28-863D66F9C46F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Palabras y expresiones de origen latino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550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Palabras patrimoniales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 Términos procedentes del latín hablado</a:t>
            </a:r>
          </a:p>
          <a:p>
            <a:r>
              <a:rPr lang="es-ES_tradnl" dirty="0" smtClean="0"/>
              <a:t>Han pervivido desde la romanización</a:t>
            </a:r>
          </a:p>
          <a:p>
            <a:r>
              <a:rPr lang="es-ES_tradnl" dirty="0" smtClean="0"/>
              <a:t>Sufrieron cambios fonéticos y semánticos debido a uso permanente.</a:t>
            </a:r>
          </a:p>
          <a:p>
            <a:pPr lvl="1"/>
            <a:r>
              <a:rPr lang="es-ES_tradnl" dirty="0" smtClean="0"/>
              <a:t>Pueblo (</a:t>
            </a:r>
            <a:r>
              <a:rPr lang="es-ES_tradnl" dirty="0" err="1" smtClean="0"/>
              <a:t>populum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Ojo (</a:t>
            </a:r>
            <a:r>
              <a:rPr lang="es-ES_tradnl" dirty="0" err="1" smtClean="0"/>
              <a:t>oculum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Agua (</a:t>
            </a:r>
            <a:r>
              <a:rPr lang="es-ES_tradnl" dirty="0" err="1" smtClean="0"/>
              <a:t>aquam</a:t>
            </a:r>
            <a:r>
              <a:rPr lang="es-ES_tradnl" dirty="0" smtClean="0"/>
              <a:t>)</a:t>
            </a:r>
          </a:p>
          <a:p>
            <a:pPr lvl="1"/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8418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Cultismos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Vocablos que entraron en la lengua castellana desde el latín escrito </a:t>
            </a:r>
          </a:p>
          <a:p>
            <a:pPr lvl="1"/>
            <a:r>
              <a:rPr lang="es-ES_tradnl" dirty="0" smtClean="0"/>
              <a:t>Sobre todo a partir del sigo XV.</a:t>
            </a:r>
          </a:p>
          <a:p>
            <a:r>
              <a:rPr lang="es-ES_tradnl" dirty="0" smtClean="0"/>
              <a:t>Apenas han sufrido transformaciones fonéticas ni semánticas.</a:t>
            </a:r>
          </a:p>
          <a:p>
            <a:pPr lvl="1"/>
            <a:r>
              <a:rPr lang="es-ES_tradnl" dirty="0" smtClean="0"/>
              <a:t>Epístola (</a:t>
            </a:r>
            <a:r>
              <a:rPr lang="es-ES_tradnl" dirty="0" err="1" smtClean="0"/>
              <a:t>epistulam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Pugna (</a:t>
            </a:r>
            <a:r>
              <a:rPr lang="es-ES_tradnl" dirty="0" err="1" smtClean="0"/>
              <a:t>pugnam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Vínculo (</a:t>
            </a:r>
            <a:r>
              <a:rPr lang="es-ES_tradnl" dirty="0" err="1" smtClean="0"/>
              <a:t>vinculum</a:t>
            </a:r>
            <a:r>
              <a:rPr lang="es-ES_tradnl" dirty="0" smtClean="0"/>
              <a:t>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3995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Dobletes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Par de palabras que poseen la misma etimología:</a:t>
            </a:r>
          </a:p>
          <a:p>
            <a:pPr lvl="1"/>
            <a:r>
              <a:rPr lang="es-ES_tradnl" dirty="0" smtClean="0"/>
              <a:t>Una es patrimonial</a:t>
            </a:r>
          </a:p>
          <a:p>
            <a:pPr lvl="1"/>
            <a:r>
              <a:rPr lang="es-ES_tradnl" dirty="0" smtClean="0"/>
              <a:t>La otra </a:t>
            </a:r>
            <a:r>
              <a:rPr lang="es-ES_tradnl" dirty="0" err="1" smtClean="0"/>
              <a:t>cultaa</a:t>
            </a:r>
            <a:endParaRPr lang="es-ES_tradnl" dirty="0" smtClean="0"/>
          </a:p>
          <a:p>
            <a:pPr lvl="2"/>
            <a:r>
              <a:rPr lang="es-ES_tradnl" dirty="0" err="1" smtClean="0"/>
              <a:t>Planum</a:t>
            </a:r>
            <a:r>
              <a:rPr lang="es-ES_tradnl" dirty="0" smtClean="0"/>
              <a:t> a plano (culta)/llano (patrimonial).</a:t>
            </a:r>
          </a:p>
          <a:p>
            <a:pPr lvl="2"/>
            <a:r>
              <a:rPr lang="es-ES_tradnl" dirty="0" err="1" smtClean="0"/>
              <a:t>Clavem</a:t>
            </a:r>
            <a:r>
              <a:rPr lang="es-ES_tradnl" dirty="0" smtClean="0"/>
              <a:t>, a clave (culta)/llave (patrimonial)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97988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Latinismos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Expresiones tomadas directamente del latín</a:t>
            </a:r>
          </a:p>
          <a:p>
            <a:pPr lvl="1"/>
            <a:r>
              <a:rPr lang="es-ES_tradnl" dirty="0" err="1" smtClean="0"/>
              <a:t>Curriculum</a:t>
            </a:r>
            <a:r>
              <a:rPr lang="es-ES_tradnl" dirty="0" smtClean="0"/>
              <a:t> (vitae)</a:t>
            </a:r>
          </a:p>
          <a:p>
            <a:pPr lvl="1"/>
            <a:r>
              <a:rPr lang="es-ES_tradnl" dirty="0" err="1" smtClean="0"/>
              <a:t>Ultimatum</a:t>
            </a:r>
            <a:endParaRPr lang="es-ES_tradnl" dirty="0" smtClean="0"/>
          </a:p>
          <a:p>
            <a:pPr lvl="1"/>
            <a:r>
              <a:rPr lang="es-ES_tradnl" dirty="0" err="1" smtClean="0"/>
              <a:t>Deficit</a:t>
            </a:r>
            <a:endParaRPr lang="es-ES_tradnl" dirty="0" smtClean="0"/>
          </a:p>
          <a:p>
            <a:pPr lvl="1"/>
            <a:r>
              <a:rPr lang="es-ES_tradnl" dirty="0" err="1" smtClean="0"/>
              <a:t>Superavit</a:t>
            </a:r>
            <a:endParaRPr lang="es-ES_tradnl" dirty="0" smtClean="0"/>
          </a:p>
          <a:p>
            <a:pPr lvl="1"/>
            <a:r>
              <a:rPr lang="es-ES_tradnl" dirty="0" err="1" smtClean="0"/>
              <a:t>Etc</a:t>
            </a:r>
            <a:r>
              <a:rPr lang="es-ES_tradnl" dirty="0" smtClean="0"/>
              <a:t> (&gt;et </a:t>
            </a:r>
            <a:r>
              <a:rPr lang="es-ES_tradnl" dirty="0" err="1" smtClean="0"/>
              <a:t>caetera</a:t>
            </a:r>
            <a:r>
              <a:rPr lang="es-ES_tradnl" dirty="0" smtClean="0"/>
              <a:t>: y lo demás)</a:t>
            </a:r>
          </a:p>
          <a:p>
            <a:pPr lvl="1"/>
            <a:r>
              <a:rPr lang="es-ES_tradnl" dirty="0" smtClean="0"/>
              <a:t>A posteriori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3816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Pag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17</a:t>
            </a:r>
          </a:p>
          <a:p>
            <a:r>
              <a:rPr lang="es-ES_tradnl" dirty="0" smtClean="0"/>
              <a:t>18</a:t>
            </a:r>
          </a:p>
          <a:p>
            <a:r>
              <a:rPr lang="es-ES_tradnl" smtClean="0"/>
              <a:t>21</a:t>
            </a:r>
          </a:p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7728070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vertical y horizontal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vertical y horizontal</Template>
  <TotalTime>15</TotalTime>
  <Words>148</Words>
  <Application>Microsoft Office PowerPoint</Application>
  <PresentationFormat>Presentación en pantalla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Century Gothic</vt:lpstr>
      <vt:lpstr>굴림</vt:lpstr>
      <vt:lpstr>Times New Roman</vt:lpstr>
      <vt:lpstr>Plantilla de diseño vertical y horizontal</vt:lpstr>
      <vt:lpstr>Palabras y expresiones de origen latino</vt:lpstr>
      <vt:lpstr>Palabras patrimoniales</vt:lpstr>
      <vt:lpstr>Cultismos </vt:lpstr>
      <vt:lpstr>Dobletes </vt:lpstr>
      <vt:lpstr>Latinismos </vt:lpstr>
      <vt:lpstr>Ejercicios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Palabras y expresiones de origen latino</dc:title>
  <dc:creator>Maria</dc:creator>
  <cp:lastModifiedBy>Maria</cp:lastModifiedBy>
  <cp:revision>2</cp:revision>
  <dcterms:created xsi:type="dcterms:W3CDTF">2018-05-16T15:51:00Z</dcterms:created>
  <dcterms:modified xsi:type="dcterms:W3CDTF">2018-05-16T16:06:32Z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TC100690403082</vt:lpwstr>
  </property>
</Properties>
</file>