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946900" cy="92837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defTabSz="925513">
              <a:defRPr sz="1200">
                <a:latin typeface="Arial" charset="0"/>
              </a:defRPr>
            </a:lvl1pPr>
          </a:lstStyle>
          <a:p>
            <a:endParaRPr lang="es-ES" altLang="es-ES_tradnl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5413" y="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Arial" charset="0"/>
              </a:defRPr>
            </a:lvl1pPr>
          </a:lstStyle>
          <a:p>
            <a:endParaRPr lang="es-ES" altLang="es-ES_tradnl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defTabSz="925513">
              <a:defRPr sz="1200">
                <a:latin typeface="Arial" charset="0"/>
              </a:defRPr>
            </a:lvl1pPr>
          </a:lstStyle>
          <a:p>
            <a:endParaRPr lang="es-ES" altLang="es-ES_tradnl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5413" y="8818563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Arial" charset="0"/>
              </a:defRPr>
            </a:lvl1pPr>
          </a:lstStyle>
          <a:p>
            <a:fld id="{E8234258-D76E-4318-AD98-BC804AFF1935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19223326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6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3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1143000" y="3733800"/>
            <a:ext cx="7162800" cy="1600200"/>
          </a:xfrm>
        </p:spPr>
        <p:txBody>
          <a:bodyPr anchor="ctr"/>
          <a:lstStyle>
            <a:lvl1pPr>
              <a:defRPr sz="4000"/>
            </a:lvl1pPr>
          </a:lstStyle>
          <a:p>
            <a:pPr lvl="0"/>
            <a:r>
              <a:rPr lang="es-ES" altLang="es-ES_tradnl" noProof="0" smtClean="0"/>
              <a:t>Haga clic para modificar el estilo de título del patrón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2743200"/>
            <a:ext cx="7162800" cy="838200"/>
          </a:xfrm>
        </p:spPr>
        <p:txBody>
          <a:bodyPr anchor="b"/>
          <a:lstStyle>
            <a:lvl1pPr marL="0" indent="0">
              <a:buFontTx/>
              <a:buNone/>
              <a:defRPr sz="2000"/>
            </a:lvl1pPr>
          </a:lstStyle>
          <a:p>
            <a:pPr lvl="0"/>
            <a:r>
              <a:rPr lang="es-ES" altLang="es-ES_tradnl" noProof="0" smtClean="0"/>
              <a:t>Haga clic para modificar el estilo de subtítulo del patrón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C6E3B1D-0663-4A95-8A57-202E5C48E18E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56BB9A-63C1-4656-A266-ADAE3CDABD9B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106882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343650" y="533400"/>
            <a:ext cx="1733550" cy="5597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533400"/>
            <a:ext cx="5048250" cy="5597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CFDC75-B895-45B3-AC91-0ADBE00547FD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1518317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43000" y="533400"/>
            <a:ext cx="6934200" cy="12192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1143000" y="1752600"/>
            <a:ext cx="6934200" cy="4378325"/>
          </a:xfrm>
        </p:spPr>
        <p:txBody>
          <a:bodyPr/>
          <a:lstStyle/>
          <a:p>
            <a:r>
              <a:rPr lang="es-ES" smtClean="0"/>
              <a:t>Haga clic en el icono para agregar una tabla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304800" y="653415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90800" y="6530975"/>
            <a:ext cx="4038600" cy="304800"/>
          </a:xfrm>
        </p:spPr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81800" y="6530975"/>
            <a:ext cx="2057400" cy="304800"/>
          </a:xfrm>
        </p:spPr>
        <p:txBody>
          <a:bodyPr/>
          <a:lstStyle>
            <a:lvl1pPr>
              <a:defRPr/>
            </a:lvl1pPr>
          </a:lstStyle>
          <a:p>
            <a:fld id="{A9FAACCA-27EB-4CE6-BC93-6CB7C9C87B95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10420789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ítulo y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43000" y="533400"/>
            <a:ext cx="6934200" cy="12192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gráfico"/>
          <p:cNvSpPr>
            <a:spLocks noGrp="1"/>
          </p:cNvSpPr>
          <p:nvPr>
            <p:ph type="chart" idx="1"/>
          </p:nvPr>
        </p:nvSpPr>
        <p:spPr>
          <a:xfrm>
            <a:off x="1143000" y="1752600"/>
            <a:ext cx="6934200" cy="4378325"/>
          </a:xfrm>
        </p:spPr>
        <p:txBody>
          <a:bodyPr/>
          <a:lstStyle/>
          <a:p>
            <a:r>
              <a:rPr lang="es-ES" smtClean="0"/>
              <a:t>Haga clic en el icono para agregar un gráfico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304800" y="653415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90800" y="6530975"/>
            <a:ext cx="4038600" cy="304800"/>
          </a:xfrm>
        </p:spPr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81800" y="6530975"/>
            <a:ext cx="2057400" cy="304800"/>
          </a:xfrm>
        </p:spPr>
        <p:txBody>
          <a:bodyPr/>
          <a:lstStyle>
            <a:lvl1pPr>
              <a:defRPr/>
            </a:lvl1pPr>
          </a:lstStyle>
          <a:p>
            <a:fld id="{C01A7F2B-D9C5-4368-8778-4C710CF384C3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2941389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AFBB1A-CBA1-4117-A242-1D581B9A2A23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3564008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92022C-FB15-40BE-B121-8B05085E6715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23317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143000" y="1752600"/>
            <a:ext cx="3390900" cy="4378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86300" y="1752600"/>
            <a:ext cx="3390900" cy="4378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770462-4EC8-4CE5-A2EF-F88114EAC1C0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390731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6137BB-06C2-4A5D-B15A-E01E99D4BF8A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4283485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36A102-EB23-4729-8626-C278C652DC37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154563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8CA446-DA76-4D5D-B442-40382B4E49E8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543604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117430-FF84-4A76-9F78-4CE5A563D86B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254991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A75CE4-D111-4364-BC34-8D8BEBD10B1D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2370283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9" name="Picture 13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533400"/>
            <a:ext cx="69342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_tradnl" smtClean="0"/>
              <a:t>Haga clic para modificar el estilo de título del patrón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752600"/>
            <a:ext cx="6934200" cy="437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_tradnl" smtClean="0"/>
              <a:t>Haga clic para modificar estilos de texto del patrón</a:t>
            </a:r>
          </a:p>
          <a:p>
            <a:pPr lvl="1"/>
            <a:r>
              <a:rPr lang="es-ES" altLang="es-ES_tradnl" smtClean="0"/>
              <a:t>Segundo nivel</a:t>
            </a:r>
          </a:p>
          <a:p>
            <a:pPr lvl="2"/>
            <a:r>
              <a:rPr lang="es-ES" altLang="es-ES_tradnl" smtClean="0"/>
              <a:t>Tercer nivel</a:t>
            </a:r>
          </a:p>
          <a:p>
            <a:pPr lvl="3"/>
            <a:r>
              <a:rPr lang="es-ES" altLang="es-ES_tradnl" smtClean="0"/>
              <a:t>Cuarto nivel</a:t>
            </a:r>
          </a:p>
          <a:p>
            <a:pPr lvl="4"/>
            <a:r>
              <a:rPr lang="es-ES" altLang="es-ES_tradnl" smtClean="0"/>
              <a:t>Quinto nivel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534150"/>
            <a:ext cx="2133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+mn-lt"/>
              </a:defRPr>
            </a:lvl1pPr>
          </a:lstStyle>
          <a:p>
            <a:endParaRPr lang="es-ES" altLang="es-ES_tradnl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530975"/>
            <a:ext cx="4038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+mn-lt"/>
              </a:defRPr>
            </a:lvl1pPr>
          </a:lstStyle>
          <a:p>
            <a:endParaRPr lang="es-ES" altLang="es-ES_tradnl"/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530975"/>
            <a:ext cx="2057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fld id="{CD739F9A-1F24-42D2-B88C-8B0343718AB8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latino Linotype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latino Linotype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latino Linotype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latino Linotype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latino Linotype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latino Linotype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latino Linotype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Palatino Linotype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Palatino Linotype" pitchFamily="18" charset="0"/>
        <a:buChar char="−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Palatino Linotype" pitchFamily="18" charset="0"/>
        <a:buChar char="−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3833813"/>
            <a:ext cx="7162800" cy="1600200"/>
          </a:xfrm>
        </p:spPr>
        <p:txBody>
          <a:bodyPr/>
          <a:lstStyle/>
          <a:p>
            <a:r>
              <a:rPr lang="es-ES" altLang="es-ES_tradnl" dirty="0" smtClean="0"/>
              <a:t> La organización del día, la semana y el año</a:t>
            </a:r>
            <a:endParaRPr lang="es-ES" altLang="es-ES_tradnl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altLang="es-ES_tradnl" dirty="0" smtClean="0"/>
              <a:t> </a:t>
            </a:r>
            <a:endParaRPr lang="es-ES" altLang="es-ES_tradnl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Día 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Organizado en función de las horas de sol.</a:t>
            </a:r>
          </a:p>
          <a:p>
            <a:r>
              <a:rPr lang="es-ES_tradnl" dirty="0" smtClean="0"/>
              <a:t>Doce horas desde el amanecer hasta crepúsculo.</a:t>
            </a:r>
          </a:p>
          <a:p>
            <a:r>
              <a:rPr lang="es-ES_tradnl" dirty="0" smtClean="0"/>
              <a:t>Se nombraban con el ordinal: </a:t>
            </a:r>
          </a:p>
          <a:p>
            <a:pPr lvl="1"/>
            <a:r>
              <a:rPr lang="es-ES_tradnl" dirty="0" smtClean="0"/>
              <a:t>De la hora prima a la duodécima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518028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Semana 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Siete días.</a:t>
            </a:r>
          </a:p>
          <a:p>
            <a:r>
              <a:rPr lang="es-ES_tradnl" dirty="0" smtClean="0"/>
              <a:t>Cada uno dedicado a divinidad astral que presidía cada día</a:t>
            </a:r>
          </a:p>
          <a:p>
            <a:pPr lvl="1"/>
            <a:r>
              <a:rPr lang="es-ES_tradnl" dirty="0" smtClean="0"/>
              <a:t>Luna (lunes)</a:t>
            </a:r>
          </a:p>
          <a:p>
            <a:pPr lvl="1"/>
            <a:r>
              <a:rPr lang="es-ES_tradnl" dirty="0" smtClean="0"/>
              <a:t>Marte (martes)</a:t>
            </a:r>
          </a:p>
          <a:p>
            <a:pPr lvl="1"/>
            <a:r>
              <a:rPr lang="es-ES_tradnl" dirty="0" smtClean="0"/>
              <a:t>Mercurio (miércoles)</a:t>
            </a:r>
          </a:p>
          <a:p>
            <a:pPr lvl="1"/>
            <a:r>
              <a:rPr lang="es-ES_tradnl" dirty="0" smtClean="0"/>
              <a:t>Júpiter (jueves)</a:t>
            </a:r>
          </a:p>
          <a:p>
            <a:pPr lvl="1"/>
            <a:r>
              <a:rPr lang="es-ES_tradnl" dirty="0" smtClean="0"/>
              <a:t>Venus (viernes)</a:t>
            </a:r>
          </a:p>
          <a:p>
            <a:pPr lvl="1"/>
            <a:r>
              <a:rPr lang="es-ES_tradnl" dirty="0" smtClean="0"/>
              <a:t>Saturno (sábado)</a:t>
            </a:r>
          </a:p>
          <a:p>
            <a:pPr lvl="1"/>
            <a:r>
              <a:rPr lang="es-ES_tradnl" dirty="0" smtClean="0"/>
              <a:t>Sol (domingo)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90276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División temporal del año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1º: hecha por Rómulo. </a:t>
            </a:r>
          </a:p>
          <a:p>
            <a:pPr lvl="1"/>
            <a:r>
              <a:rPr lang="es-ES_tradnl" dirty="0" smtClean="0"/>
              <a:t>10 meses</a:t>
            </a:r>
          </a:p>
          <a:p>
            <a:pPr lvl="1"/>
            <a:r>
              <a:rPr lang="es-ES_tradnl" dirty="0" smtClean="0"/>
              <a:t>Empezaba en marzo</a:t>
            </a:r>
          </a:p>
          <a:p>
            <a:pPr lvl="1"/>
            <a:r>
              <a:rPr lang="es-ES_tradnl" dirty="0" smtClean="0"/>
              <a:t>Coincidiendo con la primavera y campañas militares.</a:t>
            </a:r>
          </a:p>
          <a:p>
            <a:r>
              <a:rPr lang="es-ES_tradnl" dirty="0" smtClean="0"/>
              <a:t>Numa Pompilio: reorganizó </a:t>
            </a:r>
          </a:p>
          <a:p>
            <a:pPr lvl="1"/>
            <a:r>
              <a:rPr lang="es-ES_tradnl" dirty="0" smtClean="0"/>
              <a:t>Añade dos meses más</a:t>
            </a:r>
          </a:p>
          <a:p>
            <a:r>
              <a:rPr lang="es-ES_tradnl" dirty="0" smtClean="0"/>
              <a:t>Julio César lo reformó primitivo calendario </a:t>
            </a:r>
          </a:p>
          <a:p>
            <a:pPr lvl="1"/>
            <a:r>
              <a:rPr lang="es-ES_tradnl" dirty="0" smtClean="0"/>
              <a:t>Se mantuvo hasta siglo XVI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279891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Nuestro calendario de 12 meses y 365 días:</a:t>
            </a:r>
          </a:p>
          <a:p>
            <a:pPr lvl="1"/>
            <a:r>
              <a:rPr lang="es-ES_tradnl" dirty="0" smtClean="0"/>
              <a:t>Calendario de Julio César (calendario juliano)</a:t>
            </a:r>
          </a:p>
          <a:p>
            <a:pPr lvl="1"/>
            <a:r>
              <a:rPr lang="es-ES_tradnl" dirty="0" smtClean="0"/>
              <a:t>Modificado ligeramente en siglo XVI por el papa Gregorio XIII (calendario gregoriano).</a:t>
            </a:r>
          </a:p>
          <a:p>
            <a:r>
              <a:rPr lang="es-ES_tradnl" dirty="0" smtClean="0"/>
              <a:t>Dioses presidían mayoría de meses </a:t>
            </a:r>
          </a:p>
          <a:p>
            <a:r>
              <a:rPr lang="es-ES_tradnl" dirty="0" smtClean="0"/>
              <a:t>Nombres modificados hemos heredado</a:t>
            </a:r>
          </a:p>
        </p:txBody>
      </p:sp>
    </p:spTree>
    <p:extLst>
      <p:ext uri="{BB962C8B-B14F-4D97-AF65-F5344CB8AC3E}">
        <p14:creationId xmlns:p14="http://schemas.microsoft.com/office/powerpoint/2010/main" val="4001314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Las fechas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Databan en función de tres momentos clave del mes:</a:t>
            </a:r>
          </a:p>
          <a:p>
            <a:r>
              <a:rPr lang="es-ES_tradnl" dirty="0" smtClean="0"/>
              <a:t>Calendas:</a:t>
            </a:r>
          </a:p>
          <a:p>
            <a:pPr lvl="1"/>
            <a:r>
              <a:rPr lang="es-ES_tradnl" dirty="0" smtClean="0"/>
              <a:t>Primer día del mes </a:t>
            </a:r>
          </a:p>
          <a:p>
            <a:pPr lvl="1"/>
            <a:r>
              <a:rPr lang="es-ES_tradnl" dirty="0" smtClean="0"/>
              <a:t>Procede palabra calendario</a:t>
            </a:r>
          </a:p>
          <a:p>
            <a:r>
              <a:rPr lang="es-ES_tradnl" dirty="0" smtClean="0"/>
              <a:t>Nonas:</a:t>
            </a:r>
          </a:p>
          <a:p>
            <a:pPr lvl="1"/>
            <a:r>
              <a:rPr lang="es-ES_tradnl" dirty="0" smtClean="0"/>
              <a:t>Nueve días antes de los idus</a:t>
            </a:r>
          </a:p>
          <a:p>
            <a:pPr lvl="1"/>
            <a:r>
              <a:rPr lang="es-ES_tradnl" dirty="0" smtClean="0"/>
              <a:t>7 de marzo, mayo, julio y octubre</a:t>
            </a:r>
          </a:p>
          <a:p>
            <a:pPr lvl="1"/>
            <a:r>
              <a:rPr lang="es-ES_tradnl" dirty="0" smtClean="0"/>
              <a:t>5 del resto de los meses</a:t>
            </a:r>
          </a:p>
        </p:txBody>
      </p:sp>
    </p:spTree>
    <p:extLst>
      <p:ext uri="{BB962C8B-B14F-4D97-AF65-F5344CB8AC3E}">
        <p14:creationId xmlns:p14="http://schemas.microsoft.com/office/powerpoint/2010/main" val="722224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Idus: </a:t>
            </a:r>
          </a:p>
          <a:p>
            <a:pPr lvl="1"/>
            <a:r>
              <a:rPr lang="es-ES_tradnl" dirty="0" smtClean="0"/>
              <a:t>Mitad del mes</a:t>
            </a:r>
          </a:p>
          <a:p>
            <a:pPr lvl="1"/>
            <a:r>
              <a:rPr lang="es-ES_tradnl" dirty="0" smtClean="0"/>
              <a:t>Coincidían con 15 marzo, mayo, julio y octubre</a:t>
            </a:r>
          </a:p>
          <a:p>
            <a:pPr lvl="1"/>
            <a:r>
              <a:rPr lang="es-ES_tradnl" dirty="0" smtClean="0"/>
              <a:t>Día 13 de los restantes meses.</a:t>
            </a:r>
          </a:p>
          <a:p>
            <a:r>
              <a:rPr lang="es-ES_tradnl" dirty="0" smtClean="0"/>
              <a:t>Fecha se citaba en función del siguiente momento clave del mes:</a:t>
            </a:r>
          </a:p>
          <a:p>
            <a:pPr lvl="1"/>
            <a:r>
              <a:rPr lang="es-ES_tradnl" dirty="0" smtClean="0"/>
              <a:t>20 de septiembre: doce días antes de las calendas de octubre</a:t>
            </a:r>
          </a:p>
          <a:p>
            <a:pPr lvl="1"/>
            <a:r>
              <a:rPr lang="es-ES_tradnl" dirty="0" smtClean="0"/>
              <a:t>11 de octubre: tres días antes de los idus de septiembre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518011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b="1" dirty="0" smtClean="0"/>
              <a:t>ejercicios</a:t>
            </a:r>
            <a:endParaRPr lang="es-ES_tradn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 smtClean="0"/>
              <a:t>Pag</a:t>
            </a:r>
            <a:r>
              <a:rPr lang="es-ES_tradnl" dirty="0" smtClean="0"/>
              <a:t>. 109:</a:t>
            </a:r>
          </a:p>
          <a:p>
            <a:pPr lvl="1"/>
            <a:r>
              <a:rPr lang="es-ES_tradnl" dirty="0" smtClean="0"/>
              <a:t>15</a:t>
            </a:r>
          </a:p>
          <a:p>
            <a:pPr lvl="1"/>
            <a:r>
              <a:rPr lang="es-ES_tradnl" smtClean="0"/>
              <a:t>16</a:t>
            </a:r>
          </a:p>
          <a:p>
            <a:pPr lvl="1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97943343"/>
      </p:ext>
    </p:extLst>
  </p:cSld>
  <p:clrMapOvr>
    <a:masterClrMapping/>
  </p:clrMapOvr>
</p:sld>
</file>

<file path=ppt/theme/theme1.xml><?xml version="1.0" encoding="utf-8"?>
<a:theme xmlns:a="http://schemas.openxmlformats.org/drawingml/2006/main" name="Quarterly earnings presentation">
  <a:themeElements>
    <a:clrScheme name="MS_FYQtrlyPs 12">
      <a:dk1>
        <a:srgbClr val="000000"/>
      </a:dk1>
      <a:lt1>
        <a:srgbClr val="FFFFFF"/>
      </a:lt1>
      <a:dk2>
        <a:srgbClr val="CC0000"/>
      </a:dk2>
      <a:lt2>
        <a:srgbClr val="255D71"/>
      </a:lt2>
      <a:accent1>
        <a:srgbClr val="CCCCCC"/>
      </a:accent1>
      <a:accent2>
        <a:srgbClr val="5EC0D4"/>
      </a:accent2>
      <a:accent3>
        <a:srgbClr val="FFFFFF"/>
      </a:accent3>
      <a:accent4>
        <a:srgbClr val="000000"/>
      </a:accent4>
      <a:accent5>
        <a:srgbClr val="E2E2E2"/>
      </a:accent5>
      <a:accent6>
        <a:srgbClr val="54AEC0"/>
      </a:accent6>
      <a:hlink>
        <a:srgbClr val="666699"/>
      </a:hlink>
      <a:folHlink>
        <a:srgbClr val="AEDDE8"/>
      </a:folHlink>
    </a:clrScheme>
    <a:fontScheme name="MS_FYQtrlyPs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S_FYQtrlyP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FYQtrlyP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FYQtrlyP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FYQtrlyP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FYQtrlyP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FYQtrlyP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FYQtrlyP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FYQtrlyP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FYQtrlyP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FYQtrlyP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FYQtrlyPs 11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5EC0D4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4AEC0"/>
        </a:accent6>
        <a:hlink>
          <a:srgbClr val="666699"/>
        </a:hlink>
        <a:folHlink>
          <a:srgbClr val="AEDDE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FYQtrlyPs 12">
        <a:dk1>
          <a:srgbClr val="000000"/>
        </a:dk1>
        <a:lt1>
          <a:srgbClr val="FFFFFF"/>
        </a:lt1>
        <a:dk2>
          <a:srgbClr val="CC0000"/>
        </a:dk2>
        <a:lt2>
          <a:srgbClr val="255D71"/>
        </a:lt2>
        <a:accent1>
          <a:srgbClr val="CCCCCC"/>
        </a:accent1>
        <a:accent2>
          <a:srgbClr val="5EC0D4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4AEC0"/>
        </a:accent6>
        <a:hlink>
          <a:srgbClr val="666699"/>
        </a:hlink>
        <a:folHlink>
          <a:srgbClr val="AEDD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Quarterly earnings presentation</Template>
  <TotalTime>891</TotalTime>
  <Words>276</Words>
  <Application>Microsoft Office PowerPoint</Application>
  <PresentationFormat>Presentación en pantalla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Quarterly earnings presentation</vt:lpstr>
      <vt:lpstr> La organización del día, la semana y el año</vt:lpstr>
      <vt:lpstr>Día </vt:lpstr>
      <vt:lpstr>Semana </vt:lpstr>
      <vt:lpstr>División temporal del año</vt:lpstr>
      <vt:lpstr>Presentación de PowerPoint</vt:lpstr>
      <vt:lpstr>Las fechas</vt:lpstr>
      <vt:lpstr>Presentación de PowerPoint</vt:lpstr>
      <vt:lpstr>ejercicios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La organización del día, la semana y el año</dc:title>
  <dc:creator>Maria</dc:creator>
  <cp:lastModifiedBy>Maria</cp:lastModifiedBy>
  <cp:revision>3</cp:revision>
  <dcterms:created xsi:type="dcterms:W3CDTF">2018-04-18T18:15:46Z</dcterms:created>
  <dcterms:modified xsi:type="dcterms:W3CDTF">2018-04-26T18:02:35Z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TC010197763082</vt:lpwstr>
  </property>
</Properties>
</file>