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0" r:id="rId19"/>
    <p:sldId id="281" r:id="rId20"/>
    <p:sldId id="274" r:id="rId21"/>
    <p:sldId id="275" r:id="rId22"/>
    <p:sldId id="276" r:id="rId23"/>
    <p:sldId id="277" r:id="rId24"/>
    <p:sldId id="278" r:id="rId25"/>
    <p:sldId id="283" r:id="rId2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9FBE4C-E507-4BA1-9E1A-50F7E2135A59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1DBCEB-155D-4D1E-A23D-CA018C09A6DA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/>
              <a:t>Hacía Italia y el Mediterráneo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70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Sagunto hostiga a ciudades cartaginesas vecinas.</a:t>
            </a:r>
          </a:p>
          <a:p>
            <a:r>
              <a:rPr lang="es-ES_tradnl" dirty="0" smtClean="0"/>
              <a:t>Aníbal, hijo de Amílcar: permiso para atacar Sagunto.</a:t>
            </a:r>
          </a:p>
          <a:p>
            <a:pPr lvl="1"/>
            <a:r>
              <a:rPr lang="es-ES_tradnl" dirty="0" smtClean="0"/>
              <a:t>Pide ayuda a Roma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253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Aníbal en 218 emprender marcha:</a:t>
            </a:r>
          </a:p>
          <a:p>
            <a:pPr lvl="1"/>
            <a:r>
              <a:rPr lang="es-ES_tradnl" dirty="0" smtClean="0"/>
              <a:t>1.600 km por territorio hostil</a:t>
            </a:r>
          </a:p>
          <a:p>
            <a:pPr lvl="1"/>
            <a:r>
              <a:rPr lang="es-ES_tradnl" dirty="0" smtClean="0"/>
              <a:t>6.000 jinetes</a:t>
            </a:r>
          </a:p>
          <a:p>
            <a:pPr lvl="1"/>
            <a:r>
              <a:rPr lang="es-ES_tradnl" dirty="0" smtClean="0"/>
              <a:t>20.000 infantes</a:t>
            </a:r>
          </a:p>
          <a:p>
            <a:pPr lvl="1"/>
            <a:r>
              <a:rPr lang="es-ES_tradnl" dirty="0" smtClean="0"/>
              <a:t>37 elefantes (muertos en el primer año)</a:t>
            </a:r>
          </a:p>
          <a:p>
            <a:pPr lvl="1"/>
            <a:r>
              <a:rPr lang="es-ES_tradnl" dirty="0" smtClean="0"/>
              <a:t>Cruza el Ródano (500 m. de anchura)</a:t>
            </a:r>
          </a:p>
          <a:p>
            <a:pPr lvl="1"/>
            <a:r>
              <a:rPr lang="es-ES_tradnl" dirty="0" smtClean="0"/>
              <a:t>Atraviesa la cordillera de los Alpes en cuatro semanas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542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Gana todas las batallas entre invierno del 218 y verano 216.</a:t>
            </a:r>
          </a:p>
          <a:p>
            <a:r>
              <a:rPr lang="es-ES_tradnl" dirty="0" smtClean="0"/>
              <a:t>Batallas de Tesino, </a:t>
            </a:r>
            <a:r>
              <a:rPr lang="es-ES_tradnl" dirty="0" err="1" smtClean="0"/>
              <a:t>Trebia</a:t>
            </a:r>
            <a:r>
              <a:rPr lang="es-ES_tradnl" dirty="0" smtClean="0"/>
              <a:t>, </a:t>
            </a:r>
            <a:r>
              <a:rPr lang="es-ES_tradnl" dirty="0" err="1" smtClean="0"/>
              <a:t>Trasimeno</a:t>
            </a:r>
            <a:r>
              <a:rPr lang="es-ES_tradnl" dirty="0" smtClean="0"/>
              <a:t> y </a:t>
            </a:r>
            <a:r>
              <a:rPr lang="es-ES_tradnl" dirty="0" err="1" smtClean="0"/>
              <a:t>Cannas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Derrotó a ejércitos más grandes</a:t>
            </a:r>
          </a:p>
          <a:p>
            <a:r>
              <a:rPr lang="es-ES_tradnl" dirty="0" smtClean="0"/>
              <a:t>Roma sufrió muchas pérdidas</a:t>
            </a:r>
          </a:p>
          <a:p>
            <a:pPr lvl="1"/>
            <a:r>
              <a:rPr lang="es-ES_tradnl" dirty="0" smtClean="0"/>
              <a:t>Aliados y colonias se pasaron al bando de Cartago</a:t>
            </a:r>
          </a:p>
        </p:txBody>
      </p:sp>
    </p:spTree>
    <p:extLst>
      <p:ext uri="{BB962C8B-B14F-4D97-AF65-F5344CB8AC3E}">
        <p14:creationId xmlns:p14="http://schemas.microsoft.com/office/powerpoint/2010/main" val="32531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Llega a las puertas de Roma.</a:t>
            </a:r>
          </a:p>
          <a:p>
            <a:pPr lvl="1"/>
            <a:r>
              <a:rPr lang="es-ES_tradnl" dirty="0" smtClean="0"/>
              <a:t>No acepta condiciones</a:t>
            </a:r>
          </a:p>
          <a:p>
            <a:r>
              <a:rPr lang="es-ES_tradnl" dirty="0" smtClean="0"/>
              <a:t>Sigue ofensiva pero fuera de suelo itálico.</a:t>
            </a:r>
          </a:p>
          <a:p>
            <a:r>
              <a:rPr lang="es-ES_tradnl" dirty="0" smtClean="0"/>
              <a:t>¿Por qué se echa para atrás Aníbal?</a:t>
            </a:r>
          </a:p>
          <a:p>
            <a:r>
              <a:rPr lang="es-ES_tradnl" dirty="0" smtClean="0"/>
              <a:t>Buscaba aislar al estado romano de sus aliados que le prestaban ayuda a Roma.</a:t>
            </a:r>
          </a:p>
          <a:p>
            <a:r>
              <a:rPr lang="es-ES_tradnl" dirty="0" smtClean="0"/>
              <a:t> 	Su consigna: libertad para Italia </a:t>
            </a:r>
          </a:p>
          <a:p>
            <a:pPr lvl="1"/>
            <a:r>
              <a:rPr lang="es-ES_tradnl" dirty="0" smtClean="0"/>
              <a:t>Gesto: liberaba a prisioneros no romanos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388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Italia central no cedió</a:t>
            </a:r>
          </a:p>
          <a:p>
            <a:r>
              <a:rPr lang="es-ES_tradnl" dirty="0" smtClean="0"/>
              <a:t>No tenía sentido permanecer en un territorio que apoyaba a Roma</a:t>
            </a:r>
          </a:p>
          <a:p>
            <a:r>
              <a:rPr lang="es-ES_tradnl" dirty="0" smtClean="0"/>
              <a:t>Romanos sitiaron a </a:t>
            </a:r>
            <a:r>
              <a:rPr lang="es-ES_tradnl" dirty="0" err="1" smtClean="0"/>
              <a:t>Capua</a:t>
            </a:r>
            <a:r>
              <a:rPr lang="es-ES_tradnl" dirty="0" smtClean="0"/>
              <a:t>, que se había pasado al bando cartaginés</a:t>
            </a:r>
          </a:p>
          <a:p>
            <a:r>
              <a:rPr lang="es-ES_tradnl" dirty="0" smtClean="0"/>
              <a:t>Piden ayuda a </a:t>
            </a:r>
            <a:r>
              <a:rPr lang="es-ES_tradnl" dirty="0" err="1" smtClean="0"/>
              <a:t>Anibal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No consigue levantar el cerco</a:t>
            </a:r>
          </a:p>
          <a:p>
            <a:r>
              <a:rPr lang="es-ES_tradnl" dirty="0" smtClean="0"/>
              <a:t>Se dirige de nuevo a Roma</a:t>
            </a:r>
          </a:p>
          <a:p>
            <a:r>
              <a:rPr lang="es-ES_tradnl" dirty="0" err="1" smtClean="0"/>
              <a:t>Hannibal</a:t>
            </a:r>
            <a:r>
              <a:rPr lang="es-ES_tradnl" dirty="0" smtClean="0"/>
              <a:t> ante portas!</a:t>
            </a:r>
          </a:p>
        </p:txBody>
      </p:sp>
    </p:spTree>
    <p:extLst>
      <p:ext uri="{BB962C8B-B14F-4D97-AF65-F5344CB8AC3E}">
        <p14:creationId xmlns:p14="http://schemas.microsoft.com/office/powerpoint/2010/main" val="967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Era un engaño que los romanos no cayeron.</a:t>
            </a:r>
          </a:p>
          <a:p>
            <a:r>
              <a:rPr lang="es-ES_tradnl" dirty="0" smtClean="0"/>
              <a:t>Se retiró de nuevo</a:t>
            </a:r>
          </a:p>
          <a:p>
            <a:r>
              <a:rPr lang="es-ES_tradnl" dirty="0" smtClean="0"/>
              <a:t>Roma retiene los refuerzos a Aníbal en Hispania</a:t>
            </a:r>
          </a:p>
          <a:p>
            <a:r>
              <a:rPr lang="es-ES_tradnl" dirty="0" smtClean="0"/>
              <a:t>Pero Roma también estaba exhausta de esta guerra.</a:t>
            </a:r>
          </a:p>
          <a:p>
            <a:pPr lvl="1"/>
            <a:r>
              <a:rPr lang="es-ES_tradnl" dirty="0" smtClean="0"/>
              <a:t>No tenían recursos, desesperados</a:t>
            </a:r>
          </a:p>
          <a:p>
            <a:pPr lvl="2"/>
            <a:r>
              <a:rPr lang="es-ES_tradnl" dirty="0" smtClean="0"/>
              <a:t>Echaron mano de las reservas de los templos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6149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Aníbal se veía sin refuerzos</a:t>
            </a:r>
          </a:p>
          <a:p>
            <a:r>
              <a:rPr lang="es-ES_tradnl" dirty="0" smtClean="0"/>
              <a:t>Publio Cornelio Escipión rehace el ejército</a:t>
            </a:r>
          </a:p>
          <a:p>
            <a:r>
              <a:rPr lang="es-ES_tradnl" dirty="0" smtClean="0"/>
              <a:t>Marcha contra cartagineses de Hispania</a:t>
            </a:r>
          </a:p>
          <a:p>
            <a:pPr lvl="1"/>
            <a:r>
              <a:rPr lang="es-ES_tradnl" dirty="0" smtClean="0"/>
              <a:t>Impedir otra invasión</a:t>
            </a:r>
          </a:p>
          <a:p>
            <a:pPr lvl="1"/>
            <a:r>
              <a:rPr lang="es-ES_tradnl" dirty="0" smtClean="0"/>
              <a:t>Evitar ayuda a Aníbal</a:t>
            </a:r>
          </a:p>
          <a:p>
            <a:r>
              <a:rPr lang="es-ES_tradnl" dirty="0" smtClean="0"/>
              <a:t>Conquistó Cartago Nova</a:t>
            </a:r>
          </a:p>
          <a:p>
            <a:r>
              <a:rPr lang="es-ES_tradnl" dirty="0" smtClean="0"/>
              <a:t>Expulsó a los cartagineses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1073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Batalla de </a:t>
            </a:r>
            <a:r>
              <a:rPr lang="es-ES_tradnl" dirty="0" err="1" smtClean="0"/>
              <a:t>Zama</a:t>
            </a:r>
            <a:r>
              <a:rPr lang="es-ES_tradnl" dirty="0" smtClean="0"/>
              <a:t>: Aníbal contra Escipión.</a:t>
            </a:r>
          </a:p>
          <a:p>
            <a:r>
              <a:rPr lang="es-ES_tradnl" dirty="0" smtClean="0"/>
              <a:t>Gana Escipión</a:t>
            </a:r>
          </a:p>
          <a:p>
            <a:r>
              <a:rPr lang="es-ES_tradnl" dirty="0" smtClean="0"/>
              <a:t>Cartago:</a:t>
            </a:r>
          </a:p>
          <a:p>
            <a:pPr lvl="1"/>
            <a:r>
              <a:rPr lang="es-ES_tradnl" dirty="0" smtClean="0"/>
              <a:t>Entrega su flota</a:t>
            </a:r>
          </a:p>
          <a:p>
            <a:pPr lvl="1"/>
            <a:r>
              <a:rPr lang="es-ES_tradnl" dirty="0" smtClean="0"/>
              <a:t>Se compromete a pagar 10.000 talentos de plata</a:t>
            </a:r>
          </a:p>
          <a:p>
            <a:pPr lvl="1"/>
            <a:r>
              <a:rPr lang="es-ES_tradnl" dirty="0" smtClean="0"/>
              <a:t>No rearmarse sin permiso de Roma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407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3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Época de paz</a:t>
            </a:r>
          </a:p>
          <a:p>
            <a:r>
              <a:rPr lang="es-ES_tradnl" dirty="0" smtClean="0"/>
              <a:t>Sigue política de expansión</a:t>
            </a:r>
          </a:p>
          <a:p>
            <a:r>
              <a:rPr lang="es-ES_tradnl" dirty="0" smtClean="0"/>
              <a:t>S. III a. C. dominan la península.</a:t>
            </a:r>
          </a:p>
          <a:p>
            <a:pPr lvl="1"/>
            <a:r>
              <a:rPr lang="es-ES_tradnl" dirty="0" smtClean="0"/>
              <a:t>Italia central</a:t>
            </a:r>
          </a:p>
          <a:p>
            <a:pPr lvl="2"/>
            <a:r>
              <a:rPr lang="es-ES_tradnl" dirty="0" smtClean="0"/>
              <a:t>Bajo control de samnitas</a:t>
            </a:r>
          </a:p>
          <a:p>
            <a:pPr lvl="1"/>
            <a:r>
              <a:rPr lang="es-ES_tradnl" dirty="0" smtClean="0"/>
              <a:t>Norte</a:t>
            </a:r>
          </a:p>
          <a:p>
            <a:pPr lvl="2"/>
            <a:r>
              <a:rPr lang="es-ES_tradnl" dirty="0" smtClean="0"/>
              <a:t>Derrotaron</a:t>
            </a:r>
          </a:p>
          <a:p>
            <a:pPr lvl="3"/>
            <a:r>
              <a:rPr lang="es-ES_tradnl" dirty="0" smtClean="0"/>
              <a:t>Etruscos y galos</a:t>
            </a:r>
          </a:p>
          <a:p>
            <a:pPr lvl="1"/>
            <a:r>
              <a:rPr lang="es-ES_tradnl" dirty="0" smtClean="0"/>
              <a:t>Sur</a:t>
            </a:r>
          </a:p>
          <a:p>
            <a:pPr lvl="2"/>
            <a:r>
              <a:rPr lang="es-ES_tradnl" dirty="0" smtClean="0"/>
              <a:t>Expulsión de los griegos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599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Tercera guerra púnica (149-146)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Rey </a:t>
            </a:r>
            <a:r>
              <a:rPr lang="es-ES_tradnl" dirty="0" err="1" smtClean="0"/>
              <a:t>numida</a:t>
            </a:r>
            <a:r>
              <a:rPr lang="es-ES_tradnl" dirty="0" smtClean="0"/>
              <a:t> </a:t>
            </a:r>
            <a:r>
              <a:rPr lang="es-ES_tradnl" dirty="0" err="1" smtClean="0"/>
              <a:t>Masinisa</a:t>
            </a:r>
            <a:r>
              <a:rPr lang="es-ES_tradnl" dirty="0" smtClean="0"/>
              <a:t> se aprovecha del desarme de Cartago</a:t>
            </a:r>
          </a:p>
          <a:p>
            <a:r>
              <a:rPr lang="es-ES_tradnl" dirty="0" smtClean="0"/>
              <a:t>Se expande a costa de las tierras de Cartago.</a:t>
            </a:r>
          </a:p>
          <a:p>
            <a:r>
              <a:rPr lang="es-ES_tradnl" dirty="0" smtClean="0"/>
              <a:t>Roma favorable a Cartago al principio.</a:t>
            </a:r>
          </a:p>
          <a:p>
            <a:r>
              <a:rPr lang="es-ES_tradnl" dirty="0" smtClean="0"/>
              <a:t>Permitió que </a:t>
            </a:r>
            <a:r>
              <a:rPr lang="es-ES_tradnl" dirty="0" err="1" smtClean="0"/>
              <a:t>Masinisa</a:t>
            </a:r>
            <a:r>
              <a:rPr lang="es-ES_tradnl" dirty="0" smtClean="0"/>
              <a:t> ocupara territorio de Emporia, este de Cartago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577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Catón como embajador de Roma</a:t>
            </a:r>
          </a:p>
          <a:p>
            <a:r>
              <a:rPr lang="es-ES_tradnl" dirty="0" smtClean="0"/>
              <a:t>Inspección alrededores</a:t>
            </a:r>
          </a:p>
          <a:p>
            <a:pPr lvl="1"/>
            <a:r>
              <a:rPr lang="es-ES_tradnl" dirty="0" smtClean="0"/>
              <a:t>Hostilidad</a:t>
            </a:r>
          </a:p>
          <a:p>
            <a:pPr lvl="2"/>
            <a:r>
              <a:rPr lang="es-ES_tradnl" dirty="0" smtClean="0"/>
              <a:t>Prosperidad</a:t>
            </a:r>
          </a:p>
          <a:p>
            <a:pPr lvl="2"/>
            <a:r>
              <a:rPr lang="es-ES_tradnl" dirty="0" smtClean="0"/>
              <a:t>Rearme</a:t>
            </a:r>
          </a:p>
          <a:p>
            <a:r>
              <a:rPr lang="es-ES_tradnl" dirty="0" smtClean="0"/>
              <a:t>Excusa perfecta para la guerra de nuevo.</a:t>
            </a:r>
          </a:p>
          <a:p>
            <a:pPr lvl="1"/>
            <a:r>
              <a:rPr lang="es-ES_tradnl" dirty="0" smtClean="0"/>
              <a:t>Construcción de flota más numerosa de lo permitido.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186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Catón exige destrucción total de Cartago.</a:t>
            </a:r>
          </a:p>
          <a:p>
            <a:r>
              <a:rPr lang="es-ES_tradnl" dirty="0" smtClean="0"/>
              <a:t>Cartago toma la justicia por su mano</a:t>
            </a:r>
          </a:p>
          <a:p>
            <a:r>
              <a:rPr lang="es-ES_tradnl" dirty="0" smtClean="0"/>
              <a:t>Responden a incursión a </a:t>
            </a:r>
            <a:r>
              <a:rPr lang="es-ES_tradnl" dirty="0" err="1" smtClean="0"/>
              <a:t>Masinisa</a:t>
            </a:r>
            <a:endParaRPr lang="es-ES_tradnl" dirty="0"/>
          </a:p>
          <a:p>
            <a:r>
              <a:rPr lang="es-ES_tradnl" dirty="0" smtClean="0"/>
              <a:t>Fomentada por los romanos </a:t>
            </a:r>
          </a:p>
          <a:p>
            <a:r>
              <a:rPr lang="es-ES_tradnl" dirty="0" smtClean="0"/>
              <a:t>Roma se entera</a:t>
            </a:r>
          </a:p>
          <a:p>
            <a:r>
              <a:rPr lang="es-ES_tradnl" dirty="0" smtClean="0"/>
              <a:t>Cartagineses se someten a la </a:t>
            </a:r>
            <a:r>
              <a:rPr lang="es-ES_tradnl" dirty="0" err="1" smtClean="0"/>
              <a:t>fides</a:t>
            </a:r>
            <a:r>
              <a:rPr lang="es-ES_tradnl" dirty="0" smtClean="0"/>
              <a:t> romana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876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Someten a la </a:t>
            </a:r>
            <a:r>
              <a:rPr lang="es-ES_tradnl" dirty="0" err="1" smtClean="0"/>
              <a:t>deditio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Tres embajadas a Roma</a:t>
            </a:r>
            <a:endParaRPr lang="es-ES_tradnl" dirty="0"/>
          </a:p>
          <a:p>
            <a:pPr lvl="1"/>
            <a:r>
              <a:rPr lang="es-ES_tradnl" dirty="0" smtClean="0"/>
              <a:t>300 nobles como rehenes</a:t>
            </a:r>
          </a:p>
          <a:p>
            <a:pPr lvl="1"/>
            <a:r>
              <a:rPr lang="es-ES_tradnl" dirty="0" smtClean="0"/>
              <a:t>200.000 corazas</a:t>
            </a:r>
          </a:p>
          <a:p>
            <a:pPr lvl="1"/>
            <a:r>
              <a:rPr lang="es-ES_tradnl" dirty="0" smtClean="0"/>
              <a:t>2.000 catapultas</a:t>
            </a:r>
          </a:p>
          <a:p>
            <a:r>
              <a:rPr lang="es-ES_tradnl" dirty="0" smtClean="0"/>
              <a:t>Pero, cónsul romano exigió que se trasladara la ciudad a 16 km de la costa</a:t>
            </a:r>
          </a:p>
        </p:txBody>
      </p:sp>
    </p:spTree>
    <p:extLst>
      <p:ext uri="{BB962C8B-B14F-4D97-AF65-F5344CB8AC3E}">
        <p14:creationId xmlns:p14="http://schemas.microsoft.com/office/powerpoint/2010/main" val="7476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Cartagineses optan por luchar de nuevo.</a:t>
            </a:r>
          </a:p>
          <a:p>
            <a:r>
              <a:rPr lang="es-ES_tradnl" dirty="0" smtClean="0"/>
              <a:t>Publio Cornelio Escipión Emiliano sitio a Cartago.</a:t>
            </a:r>
          </a:p>
          <a:p>
            <a:r>
              <a:rPr lang="es-ES_tradnl" dirty="0" smtClean="0"/>
              <a:t>Un año después la saqueó</a:t>
            </a:r>
          </a:p>
          <a:p>
            <a:pPr lvl="1"/>
            <a:r>
              <a:rPr lang="es-ES_tradnl" dirty="0" smtClean="0"/>
              <a:t>Ardió durante diez </a:t>
            </a:r>
            <a:r>
              <a:rPr lang="es-ES_tradnl" dirty="0" err="1" smtClean="0"/>
              <a:t>dias</a:t>
            </a:r>
            <a:endParaRPr lang="es-ES_tradnl" dirty="0" smtClean="0"/>
          </a:p>
          <a:p>
            <a:pPr lvl="1"/>
            <a:r>
              <a:rPr lang="es-ES_tradnl" dirty="0" smtClean="0"/>
              <a:t>Demolida piedra a piedra</a:t>
            </a:r>
          </a:p>
        </p:txBody>
      </p:sp>
    </p:spTree>
    <p:extLst>
      <p:ext uri="{BB962C8B-B14F-4D97-AF65-F5344CB8AC3E}">
        <p14:creationId xmlns:p14="http://schemas.microsoft.com/office/powerpoint/2010/main" val="12183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Guerras macedónicas (III-II a. 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Victoria sobre monarquías helenísticas</a:t>
            </a:r>
          </a:p>
          <a:p>
            <a:r>
              <a:rPr lang="es-ES_tradnl" dirty="0" smtClean="0"/>
              <a:t>Expansión por Grecia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06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Expansión del Mediterráneo: </a:t>
            </a:r>
          </a:p>
          <a:p>
            <a:pPr lvl="1"/>
            <a:r>
              <a:rPr lang="es-ES_tradnl" dirty="0" smtClean="0"/>
              <a:t>Guerras púnicas</a:t>
            </a:r>
          </a:p>
          <a:p>
            <a:pPr lvl="1"/>
            <a:r>
              <a:rPr lang="es-ES_tradnl" dirty="0" smtClean="0"/>
              <a:t>Macedónicas</a:t>
            </a:r>
          </a:p>
          <a:p>
            <a:r>
              <a:rPr lang="es-ES_tradnl" dirty="0" smtClean="0"/>
              <a:t>S. II a. C.: Hispania y Galia</a:t>
            </a:r>
          </a:p>
        </p:txBody>
      </p:sp>
    </p:spTree>
    <p:extLst>
      <p:ext uri="{BB962C8B-B14F-4D97-AF65-F5344CB8AC3E}">
        <p14:creationId xmlns:p14="http://schemas.microsoft.com/office/powerpoint/2010/main" val="9995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mtClean="0"/>
              <a:t>Guerras púnicas (264-146 A.C.)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Roma venció a la ciudad fenicia de Cartago</a:t>
            </a:r>
            <a:endParaRPr lang="es-ES_tradnl" dirty="0"/>
          </a:p>
          <a:p>
            <a:r>
              <a:rPr lang="es-ES_tradnl" dirty="0" smtClean="0"/>
              <a:t>Roma domina ya el Mediterráneo occidental.</a:t>
            </a:r>
          </a:p>
          <a:p>
            <a:r>
              <a:rPr lang="es-ES_tradnl" dirty="0" smtClean="0"/>
              <a:t>Guerras Púnicas porque fueron tres en total:</a:t>
            </a:r>
          </a:p>
        </p:txBody>
      </p:sp>
    </p:spTree>
    <p:extLst>
      <p:ext uri="{BB962C8B-B14F-4D97-AF65-F5344CB8AC3E}">
        <p14:creationId xmlns:p14="http://schemas.microsoft.com/office/powerpoint/2010/main" val="34711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Primera guerra púnica (264-241)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Cartago: potencia más importante en el Mediterráneo.</a:t>
            </a:r>
          </a:p>
          <a:p>
            <a:r>
              <a:rPr lang="es-ES_tradnl" dirty="0" smtClean="0"/>
              <a:t>Ciudad de Mesina atacada por siracusanos.</a:t>
            </a:r>
          </a:p>
          <a:p>
            <a:r>
              <a:rPr lang="es-ES_tradnl" dirty="0" smtClean="0"/>
              <a:t>Mesina pide ayuda a Roma,</a:t>
            </a:r>
          </a:p>
          <a:p>
            <a:r>
              <a:rPr lang="es-ES_tradnl" dirty="0" smtClean="0"/>
              <a:t>Cartago apoya a Siracusa,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731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¿Por qué acepta meterse en esta guerra?</a:t>
            </a:r>
          </a:p>
          <a:p>
            <a:pPr lvl="1"/>
            <a:r>
              <a:rPr lang="es-ES_tradnl" dirty="0" smtClean="0"/>
              <a:t>Preocupación de expansión cartaginesa</a:t>
            </a:r>
          </a:p>
          <a:p>
            <a:pPr lvl="1"/>
            <a:r>
              <a:rPr lang="es-ES_tradnl" dirty="0" smtClean="0"/>
              <a:t>Botín</a:t>
            </a:r>
          </a:p>
          <a:p>
            <a:pPr lvl="1"/>
            <a:r>
              <a:rPr lang="es-ES_tradnl" dirty="0" smtClean="0"/>
              <a:t>Aumento de poder</a:t>
            </a:r>
          </a:p>
          <a:p>
            <a:r>
              <a:rPr lang="es-ES_tradnl" dirty="0" smtClean="0"/>
              <a:t>Cartagineses no emprendieron acciones contra Roma antes de su declaración de la guerra.</a:t>
            </a:r>
          </a:p>
          <a:p>
            <a:r>
              <a:rPr lang="es-ES_tradnl" dirty="0" smtClean="0"/>
              <a:t>Llama atención: Roma se niega una y otra vez a firmar la paz.</a:t>
            </a:r>
          </a:p>
          <a:p>
            <a:r>
              <a:rPr lang="es-ES_tradnl" dirty="0" smtClean="0"/>
              <a:t>¿Quién quiere la guerra realmente?</a:t>
            </a:r>
          </a:p>
        </p:txBody>
      </p:sp>
    </p:spTree>
    <p:extLst>
      <p:ext uri="{BB962C8B-B14F-4D97-AF65-F5344CB8AC3E}">
        <p14:creationId xmlns:p14="http://schemas.microsoft.com/office/powerpoint/2010/main" val="26466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Cónsul romano consigue liberar Mesina</a:t>
            </a:r>
          </a:p>
          <a:p>
            <a:r>
              <a:rPr lang="es-ES_tradnl" dirty="0" smtClean="0"/>
              <a:t>Siracusa aceptó</a:t>
            </a:r>
          </a:p>
          <a:p>
            <a:pPr lvl="1"/>
            <a:r>
              <a:rPr lang="es-ES_tradnl" dirty="0" smtClean="0"/>
              <a:t>Separarse de Cartago</a:t>
            </a:r>
          </a:p>
          <a:p>
            <a:pPr lvl="1"/>
            <a:r>
              <a:rPr lang="es-ES_tradnl" dirty="0" smtClean="0"/>
              <a:t>Aliada de Roma</a:t>
            </a:r>
          </a:p>
          <a:p>
            <a:r>
              <a:rPr lang="es-ES_tradnl" dirty="0" smtClean="0"/>
              <a:t>Roma comprende que para reducir el poder y expulsarlos tendría que ser por mar</a:t>
            </a:r>
          </a:p>
          <a:p>
            <a:r>
              <a:rPr lang="es-ES_tradnl" dirty="0" smtClean="0"/>
              <a:t>Construyó flota: supremacía en el mar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313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Mientras:</a:t>
            </a:r>
          </a:p>
          <a:p>
            <a:r>
              <a:rPr lang="es-ES_tradnl" dirty="0" smtClean="0"/>
              <a:t>Amílcar tiene buenos resultados con la guerra de guerrillas.</a:t>
            </a:r>
          </a:p>
          <a:p>
            <a:r>
              <a:rPr lang="es-ES_tradnl" dirty="0" smtClean="0"/>
              <a:t>Dirigentes de Cartago le ordena llegar a un acuerdo</a:t>
            </a:r>
          </a:p>
          <a:p>
            <a:pPr lvl="1"/>
            <a:r>
              <a:rPr lang="es-ES_tradnl" dirty="0" smtClean="0"/>
              <a:t>Evacuar la isla: primera provincia romana de ultramar.</a:t>
            </a:r>
          </a:p>
          <a:p>
            <a:pPr lvl="1"/>
            <a:r>
              <a:rPr lang="es-ES_tradnl" dirty="0" smtClean="0"/>
              <a:t>3.200 talentos de plata (82 toneladas) durante diez años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343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Segunda guerra Púnica (218-201)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Amílcar  viaja a Hispania para fundar nuevas colonias</a:t>
            </a:r>
          </a:p>
          <a:p>
            <a:pPr lvl="1"/>
            <a:r>
              <a:rPr lang="es-ES_tradnl" dirty="0" smtClean="0"/>
              <a:t>Necesidad de compensar pérdidas </a:t>
            </a:r>
          </a:p>
          <a:p>
            <a:r>
              <a:rPr lang="es-ES_tradnl" dirty="0" smtClean="0"/>
              <a:t>Romanos envían embajadores a Cartago Nova</a:t>
            </a:r>
          </a:p>
          <a:p>
            <a:pPr lvl="1"/>
            <a:r>
              <a:rPr lang="es-ES_tradnl" dirty="0" smtClean="0"/>
              <a:t>Exige que se limiten al río Ebro.</a:t>
            </a:r>
          </a:p>
          <a:p>
            <a:pPr lvl="1"/>
            <a:r>
              <a:rPr lang="es-ES_tradnl" dirty="0" smtClean="0"/>
              <a:t>Alianza con ciudad independiente de Sagunto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2416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2697</TotalTime>
  <Words>760</Words>
  <Application>Microsoft Office PowerPoint</Application>
  <PresentationFormat>Presentación en pantalla (4:3)</PresentationFormat>
  <Paragraphs>128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Viajes</vt:lpstr>
      <vt:lpstr>Hacía Italia y el Mediterráneo</vt:lpstr>
      <vt:lpstr>Presentación de PowerPoint</vt:lpstr>
      <vt:lpstr>Presentación de PowerPoint</vt:lpstr>
      <vt:lpstr>Guerras púnicas (264-146 A.C.)</vt:lpstr>
      <vt:lpstr>Primera guerra púnica (264-241)</vt:lpstr>
      <vt:lpstr>Presentación de PowerPoint</vt:lpstr>
      <vt:lpstr>Presentación de PowerPoint</vt:lpstr>
      <vt:lpstr>Presentación de PowerPoint</vt:lpstr>
      <vt:lpstr>Segunda guerra Púnica (218-201)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Tercera guerra púnica (149-146)</vt:lpstr>
      <vt:lpstr>Presentación de PowerPoint</vt:lpstr>
      <vt:lpstr>Presentación de PowerPoint</vt:lpstr>
      <vt:lpstr>Presentación de PowerPoint</vt:lpstr>
      <vt:lpstr>Presentación de PowerPoint</vt:lpstr>
      <vt:lpstr>Guerras macedónicas (III-II a. C.)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Hacía Italia y el Mediterráneo</dc:title>
  <dc:creator>Maria</dc:creator>
  <cp:lastModifiedBy>Maria</cp:lastModifiedBy>
  <cp:revision>21</cp:revision>
  <dcterms:created xsi:type="dcterms:W3CDTF">2018-02-13T20:21:44Z</dcterms:created>
  <dcterms:modified xsi:type="dcterms:W3CDTF">2018-03-16T01:07:22Z</dcterms:modified>
</cp:coreProperties>
</file>