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8" r:id="rId3"/>
    <p:sldId id="288" r:id="rId4"/>
    <p:sldId id="289" r:id="rId5"/>
    <p:sldId id="290" r:id="rId6"/>
    <p:sldId id="291" r:id="rId7"/>
    <p:sldId id="292" r:id="rId8"/>
    <p:sldId id="293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69" autoAdjust="0"/>
  </p:normalViewPr>
  <p:slideViewPr>
    <p:cSldViewPr snapToGrid="0">
      <p:cViewPr>
        <p:scale>
          <a:sx n="100" d="100"/>
          <a:sy n="100" d="100"/>
        </p:scale>
        <p:origin x="-504" y="-72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1" i="0" u="none" strike="noStrike" cap="non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Agua con oleaje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(Básico)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200" noProof="1" smtClean="0"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Nota: 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esta plantilla de vídeo está optimizada para Microsoft PowerPoint 2010.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En PowerPoint 2007, los elementos de vídeo se reproducirán, pero el contenido que se superponga a las barras de vídeo aparecerá cubierto por el vídeo en el modo de presentación.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En PowerPoint 2003, el vídeo no se reproducirá, pero el marco de póster de los vídeos se conservará como imágenes estáticas. </a:t>
            </a:r>
            <a:r>
              <a:rPr lang="lt-LT" sz="1200" b="0" i="0" cap="none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/>
            </a:r>
            <a:br>
              <a:rPr lang="lt-LT" sz="1200" b="0" i="0" cap="none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</a:br>
            <a:endParaRPr lang="lt-LT" sz="1200" b="0" i="0" cap="none" noProof="1" smtClean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Vídeo: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 reproduce automáticamente tras cada transición de diapositiva.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Tiene una duración de 15 segundos.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Entra en bucle para una reproducción infinita.</a:t>
            </a:r>
            <a:b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lt-LT" sz="1200" b="0" i="0" u="none" strike="noStrike" spc="0" baseline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diapositivas o modificar el diseño: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una nueva diapositiva, en la pestaña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grupo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bajo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Nueva diapositiva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Tema de fondo en movimiento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para seleccionar el diseño que prefiera.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  <a:buAutoNum type="arabicPeriod"/>
            </a:pP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cambiar el diseño de una diapositiva existente, en la pestaña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lt-LT" sz="1200" b="1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lt-LT" sz="1200" b="0" i="0" u="none" strike="noStrik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seleccione el diseño que prefiera.</a:t>
            </a:r>
            <a:r>
              <a:rPr lang="lt-LT" sz="1200" b="0" i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/>
            </a:r>
            <a:br>
              <a:rPr lang="lt-LT" sz="1200" b="0" i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</a:br>
            <a:endParaRPr lang="lt-LT" sz="1200" b="0" i="0" noProof="1" smtClean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  <a:p>
            <a:pPr marL="228600" indent="-228600" algn="l" defTabSz="914400">
              <a:buFont typeface="Trebuchet MS"/>
              <a:buAutoNum type="arabicPeriod"/>
            </a:pP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Otros elementos animados:</a:t>
            </a:r>
          </a:p>
          <a:p>
            <a:pPr marL="630936" lvl="1" indent="-173736" algn="l" defTabSz="914400">
              <a:buClr>
                <a:schemeClr val="tx1"/>
              </a:buClr>
              <a:buFont typeface="Arial" pitchFamily="34" charset="0"/>
              <a:buChar char="•"/>
            </a:pP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Los elementos animados que inserte se iniciarán después de la transición de la diapositiva y tras iniciar el vídeo de fondo.</a:t>
            </a:r>
          </a:p>
          <a:p>
            <a:pPr marL="685800" lvl="1" indent="-228600" algn="l" defTabSz="914400">
              <a:buFont typeface="Trebuchet MS"/>
              <a:buAutoNum type="arabicPeriod"/>
            </a:pPr>
            <a:endParaRPr lang="lt-LT" noProof="1" smtClean="0">
              <a:latin typeface="+mn-lt"/>
              <a:ea typeface="+mn-ea"/>
              <a:cs typeface="+mn-cs"/>
            </a:endParaRPr>
          </a:p>
          <a:p>
            <a:pPr marL="228600" indent="-228600" algn="l" defTabSz="914400">
              <a:buFont typeface="Trebuchet MS"/>
              <a:buAutoNum type="arabicPeriod"/>
            </a:pP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Diseños con efectos de vídeo:</a:t>
            </a:r>
          </a:p>
          <a:p>
            <a:pPr marL="685800" lvl="1" indent="-228600" algn="l" defTabSz="914400">
              <a:buClr>
                <a:schemeClr val="tx1"/>
              </a:buClr>
              <a:buFont typeface="Arial" pitchFamily="34" charset="0"/>
              <a:buChar char="•"/>
            </a:pP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Los diseños </a:t>
            </a:r>
            <a:r>
              <a:rPr lang="en-US" altLang="zh-TW" sz="1200" b="0" i="0" kern="120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„</a:t>
            </a:r>
            <a:r>
              <a:rPr lang="en-US" altLang="zh-TW" b="1" dirty="0" smtClean="0"/>
              <a:t> 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(Verde) Título y contenido</a:t>
            </a:r>
            <a:r>
              <a:rPr lang="en-US" altLang="zh-TW" sz="1200" b="0" i="0" kern="12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y </a:t>
            </a:r>
            <a:r>
              <a:rPr lang="en-US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altLang="zh-TW" sz="1200" b="0" i="0" kern="12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altLang="zh-TW" b="1" dirty="0" smtClean="0"/>
              <a:t> 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(Púrpura) Título y contenido</a:t>
            </a:r>
            <a:r>
              <a:rPr lang="en-US" altLang="zh-TW" sz="1200" b="0" i="0" kern="12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se crean utilizando una superposición de colores en el vídeo.</a:t>
            </a:r>
          </a:p>
          <a:p>
            <a:pPr marL="1143000" lvl="2" indent="-228600" algn="l" defTabSz="914400">
              <a:buClr>
                <a:schemeClr val="tx1"/>
              </a:buClr>
              <a:buFont typeface="Courier New" pitchFamily="49" charset="0"/>
              <a:buChar char="o"/>
            </a:pP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Con el vídeo seleccionado, en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Herramientas de vídeo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, en la pestaña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Formato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, en el grupo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Ajustar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, seleccione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Color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y elija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Verde azulado, Énfasis 6 claro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(tercera fila, séptima opción desde la izquierda) o </a:t>
            </a:r>
            <a:r>
              <a:rPr lang="lt-LT" sz="1200" b="1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Azul tinta, Énfasis 5 claro</a:t>
            </a:r>
            <a:r>
              <a:rPr lang="lt-LT" sz="1200" b="0" i="0" baseline="0" noProof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 (tercera fila, sexta opción desde la izquierda).</a:t>
            </a:r>
          </a:p>
          <a:p>
            <a:pPr marL="0" indent="0" algn="l" defTabSz="914400">
              <a:buNone/>
            </a:pPr>
            <a:endParaRPr lang="lt-LT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49C13A5-511F-4D4F-B778-6AB878583413}" type="slidenum">
              <a:rPr lang="en-US" sz="1200" b="0" i="0">
                <a:latin typeface="Trebuchet MS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4400" b="0" i="0" noProof="1" smtClean="0">
                <a:solidFill>
                  <a:schemeClr val="tx1"/>
                </a:solidFill>
                <a:latin typeface="Trebuchet MS"/>
                <a:ea typeface="+mj-ea"/>
                <a:cs typeface="+mj-cs"/>
              </a:rPr>
              <a:t>La educación</a:t>
            </a:r>
            <a:endParaRPr lang="es-ES_tradnl" sz="4400" b="0" i="0" noProof="1">
              <a:solidFill>
                <a:schemeClr val="tx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noProof="1" smtClean="0"/>
              <a:t> </a:t>
            </a:r>
            <a:endParaRPr lang="es-ES_tradnl" noProof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Niños: con madre o niñeras hasta 7 años.</a:t>
            </a:r>
          </a:p>
          <a:p>
            <a:pPr lvl="1"/>
            <a:r>
              <a:rPr lang="es-ES_tradnl" dirty="0" smtClean="0"/>
              <a:t>Comenzaba educación.</a:t>
            </a:r>
          </a:p>
          <a:p>
            <a:r>
              <a:rPr lang="es-ES_tradnl" dirty="0" smtClean="0"/>
              <a:t>Niñas: no misma educación que varones</a:t>
            </a:r>
          </a:p>
          <a:p>
            <a:pPr lvl="1"/>
            <a:r>
              <a:rPr lang="es-ES_tradnl" dirty="0" smtClean="0"/>
              <a:t>Rara vez: estudios secundarios</a:t>
            </a:r>
          </a:p>
          <a:p>
            <a:pPr lvl="1"/>
            <a:r>
              <a:rPr lang="es-ES_tradnl" dirty="0" smtClean="0"/>
              <a:t>Nunca superior.</a:t>
            </a:r>
          </a:p>
          <a:p>
            <a:pPr lvl="1"/>
            <a:r>
              <a:rPr lang="es-ES_tradnl" dirty="0" smtClean="0"/>
              <a:t>Familias ricas: preceptores en casa</a:t>
            </a:r>
          </a:p>
          <a:p>
            <a:pPr lvl="2"/>
            <a:r>
              <a:rPr lang="es-ES_tradnl" dirty="0" smtClean="0"/>
              <a:t>Algunas alcanzaban alto nivel cultural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1274412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Sistema educativo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gratuito</a:t>
            </a:r>
          </a:p>
          <a:p>
            <a:r>
              <a:rPr lang="es-ES_tradnl" dirty="0" smtClean="0"/>
              <a:t>Magister </a:t>
            </a:r>
            <a:r>
              <a:rPr lang="es-ES_tradnl" dirty="0" err="1" smtClean="0"/>
              <a:t>ludi</a:t>
            </a:r>
            <a:r>
              <a:rPr lang="es-ES_tradnl" dirty="0" smtClean="0"/>
              <a:t> (maestro) enseñaba las materias.</a:t>
            </a:r>
          </a:p>
          <a:p>
            <a:r>
              <a:rPr lang="es-ES_tradnl" dirty="0" smtClean="0"/>
              <a:t>Tres etapas: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930629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 </a:t>
            </a:r>
            <a:r>
              <a:rPr lang="es-ES_tradnl" dirty="0" err="1" smtClean="0"/>
              <a:t>Ludus</a:t>
            </a:r>
            <a:r>
              <a:rPr lang="es-ES_tradnl" dirty="0" smtClean="0"/>
              <a:t> </a:t>
            </a:r>
            <a:r>
              <a:rPr lang="es-ES_tradnl" dirty="0" err="1" smtClean="0"/>
              <a:t>litterarius</a:t>
            </a:r>
            <a:r>
              <a:rPr lang="es-ES_tradnl" dirty="0" smtClean="0"/>
              <a:t> (enseñanza primaria)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7-11 años.</a:t>
            </a:r>
          </a:p>
          <a:p>
            <a:r>
              <a:rPr lang="es-ES_tradnl" dirty="0" smtClean="0"/>
              <a:t>Se estudiaba:</a:t>
            </a:r>
          </a:p>
          <a:p>
            <a:pPr lvl="1"/>
            <a:r>
              <a:rPr lang="es-ES_tradnl" dirty="0" smtClean="0"/>
              <a:t>Escritura.</a:t>
            </a:r>
          </a:p>
          <a:p>
            <a:pPr lvl="1"/>
            <a:r>
              <a:rPr lang="es-ES_tradnl" dirty="0" smtClean="0"/>
              <a:t>Lectura.</a:t>
            </a:r>
          </a:p>
          <a:p>
            <a:pPr lvl="1"/>
            <a:r>
              <a:rPr lang="es-ES_tradnl" dirty="0" smtClean="0"/>
              <a:t>Cálculo.</a:t>
            </a:r>
          </a:p>
          <a:p>
            <a:pPr lvl="1"/>
            <a:r>
              <a:rPr lang="es-ES_tradnl" dirty="0" smtClean="0"/>
              <a:t>Ley de las Doce Tablas</a:t>
            </a:r>
          </a:p>
        </p:txBody>
      </p:sp>
    </p:spTree>
    <p:extLst>
      <p:ext uri="{BB962C8B-B14F-4D97-AF65-F5344CB8AC3E}">
        <p14:creationId xmlns:p14="http://schemas.microsoft.com/office/powerpoint/2010/main" val="92923164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Ludus</a:t>
            </a:r>
            <a:r>
              <a:rPr lang="es-ES_tradnl" dirty="0" smtClean="0"/>
              <a:t> </a:t>
            </a:r>
            <a:r>
              <a:rPr lang="es-ES_tradnl" dirty="0" err="1" smtClean="0"/>
              <a:t>grammaticus</a:t>
            </a:r>
            <a:r>
              <a:rPr lang="es-ES_tradnl" dirty="0" smtClean="0"/>
              <a:t> (enseñanza secundaria)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12-16 años.</a:t>
            </a:r>
          </a:p>
          <a:p>
            <a:r>
              <a:rPr lang="es-ES_tradnl" dirty="0" smtClean="0"/>
              <a:t>Se estudiaba:</a:t>
            </a:r>
          </a:p>
          <a:p>
            <a:pPr lvl="1"/>
            <a:r>
              <a:rPr lang="es-ES_tradnl" dirty="0" smtClean="0"/>
              <a:t>Gramática.</a:t>
            </a:r>
          </a:p>
          <a:p>
            <a:pPr lvl="1"/>
            <a:r>
              <a:rPr lang="es-ES_tradnl" dirty="0" smtClean="0"/>
              <a:t>Entonación</a:t>
            </a:r>
          </a:p>
          <a:p>
            <a:pPr lvl="1"/>
            <a:r>
              <a:rPr lang="es-ES_tradnl" dirty="0" smtClean="0"/>
              <a:t>Comentario de textos clásicos griegos y latinos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0652926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Ludus</a:t>
            </a:r>
            <a:r>
              <a:rPr lang="es-ES_tradnl" dirty="0" smtClean="0"/>
              <a:t> </a:t>
            </a:r>
            <a:r>
              <a:rPr lang="es-ES_tradnl" dirty="0" err="1" smtClean="0"/>
              <a:t>rhetoricus</a:t>
            </a:r>
            <a:r>
              <a:rPr lang="es-ES_tradnl" dirty="0" smtClean="0"/>
              <a:t> (enseñanza superior)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Alumnos privilegiados </a:t>
            </a:r>
          </a:p>
          <a:p>
            <a:r>
              <a:rPr lang="es-ES_tradnl" dirty="0" smtClean="0"/>
              <a:t>Se preparaban para política o leyes.</a:t>
            </a:r>
          </a:p>
          <a:p>
            <a:r>
              <a:rPr lang="es-ES_tradnl" dirty="0" smtClean="0"/>
              <a:t>Estudiaban:</a:t>
            </a:r>
          </a:p>
          <a:p>
            <a:pPr lvl="1"/>
            <a:r>
              <a:rPr lang="es-ES_tradnl" dirty="0" smtClean="0"/>
              <a:t>Oratoria </a:t>
            </a:r>
          </a:p>
          <a:p>
            <a:pPr lvl="1"/>
            <a:r>
              <a:rPr lang="es-ES_tradnl" dirty="0" smtClean="0"/>
              <a:t>Filosofía</a:t>
            </a:r>
          </a:p>
          <a:p>
            <a:pPr lvl="1"/>
            <a:r>
              <a:rPr lang="es-ES_tradnl" dirty="0" smtClean="0"/>
              <a:t>Derecho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946731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 finalizar etapa superior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8550" y="1597025"/>
            <a:ext cx="7492998" cy="4859336"/>
          </a:xfrm>
        </p:spPr>
        <p:txBody>
          <a:bodyPr/>
          <a:lstStyle/>
          <a:p>
            <a:r>
              <a:rPr lang="es-ES_tradnl" dirty="0" smtClean="0"/>
              <a:t>Alumnos pudientes: iban a Grecia</a:t>
            </a:r>
          </a:p>
          <a:p>
            <a:pPr lvl="1"/>
            <a:r>
              <a:rPr lang="es-ES_tradnl" dirty="0" smtClean="0"/>
              <a:t>Ampliar estudios</a:t>
            </a:r>
          </a:p>
          <a:p>
            <a:r>
              <a:rPr lang="es-ES_tradnl" dirty="0" smtClean="0"/>
              <a:t>Aprendizaje griego: signo de distinción dentro de las clases altas romanas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3990797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ippling_Water_SHIP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Rippling_Water_SHIP</Template>
  <TotalTime>0</TotalTime>
  <Words>225</Words>
  <Application>Microsoft Office PowerPoint</Application>
  <PresentationFormat>Presentación en pantalla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Rippling_Water_SHIP</vt:lpstr>
      <vt:lpstr>La educación</vt:lpstr>
      <vt:lpstr>Presentación de PowerPoint</vt:lpstr>
      <vt:lpstr>Sistema educativo</vt:lpstr>
      <vt:lpstr> Ludus litterarius (enseñanza primaria)</vt:lpstr>
      <vt:lpstr>Ludus grammaticus (enseñanza secundaria)</vt:lpstr>
      <vt:lpstr>Ludus rhetoricus (enseñanza superior)</vt:lpstr>
      <vt:lpstr>Al finalizar etapa superior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2018-04-18T18:04:45Z</dcterms:created>
  <dcterms:modified xsi:type="dcterms:W3CDTF">2018-04-18T18:15:36Z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