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2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2091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2050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1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2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3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4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5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6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7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8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59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0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1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2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3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4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5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6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7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8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69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0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1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2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3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4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5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6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7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8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79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0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1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2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3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4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5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6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7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8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89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0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2125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2092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3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4" name="AutoShape 46"/>
              <p:cNvSpPr>
                <a:spLocks noChangeArrowheads="1"/>
              </p:cNvSpPr>
              <p:nvPr/>
            </p:nvSpPr>
            <p:spPr bwMode="auto">
              <a:xfrm rot="162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5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6" name="AutoShape 48"/>
              <p:cNvSpPr>
                <a:spLocks noChangeArrowheads="1"/>
              </p:cNvSpPr>
              <p:nvPr/>
            </p:nvSpPr>
            <p:spPr bwMode="auto">
              <a:xfrm rot="162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7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8" name="AutoShape 50"/>
              <p:cNvSpPr>
                <a:spLocks noChangeArrowheads="1"/>
              </p:cNvSpPr>
              <p:nvPr/>
            </p:nvSpPr>
            <p:spPr bwMode="auto">
              <a:xfrm rot="162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099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0" name="AutoShape 52"/>
              <p:cNvSpPr>
                <a:spLocks noChangeArrowheads="1"/>
              </p:cNvSpPr>
              <p:nvPr/>
            </p:nvSpPr>
            <p:spPr bwMode="auto">
              <a:xfrm rot="162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1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2" name="AutoShape 54"/>
              <p:cNvSpPr>
                <a:spLocks noChangeArrowheads="1"/>
              </p:cNvSpPr>
              <p:nvPr/>
            </p:nvSpPr>
            <p:spPr bwMode="auto">
              <a:xfrm rot="162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3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4" name="AutoShape 56"/>
              <p:cNvSpPr>
                <a:spLocks noChangeArrowheads="1"/>
              </p:cNvSpPr>
              <p:nvPr/>
            </p:nvSpPr>
            <p:spPr bwMode="auto">
              <a:xfrm rot="162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5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6" name="AutoShape 58"/>
              <p:cNvSpPr>
                <a:spLocks noChangeArrowheads="1"/>
              </p:cNvSpPr>
              <p:nvPr/>
            </p:nvSpPr>
            <p:spPr bwMode="auto">
              <a:xfrm rot="162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7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8" name="AutoShape 60"/>
              <p:cNvSpPr>
                <a:spLocks noChangeArrowheads="1"/>
              </p:cNvSpPr>
              <p:nvPr/>
            </p:nvSpPr>
            <p:spPr bwMode="auto">
              <a:xfrm rot="162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09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0" name="AutoShape 62"/>
              <p:cNvSpPr>
                <a:spLocks noChangeArrowheads="1"/>
              </p:cNvSpPr>
              <p:nvPr/>
            </p:nvSpPr>
            <p:spPr bwMode="auto">
              <a:xfrm rot="162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1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2" name="AutoShape 64"/>
              <p:cNvSpPr>
                <a:spLocks noChangeArrowheads="1"/>
              </p:cNvSpPr>
              <p:nvPr/>
            </p:nvSpPr>
            <p:spPr bwMode="auto">
              <a:xfrm rot="162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3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4" name="AutoShape 66"/>
              <p:cNvSpPr>
                <a:spLocks noChangeArrowheads="1"/>
              </p:cNvSpPr>
              <p:nvPr/>
            </p:nvSpPr>
            <p:spPr bwMode="auto">
              <a:xfrm rot="162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5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6" name="AutoShape 68"/>
              <p:cNvSpPr>
                <a:spLocks noChangeArrowheads="1"/>
              </p:cNvSpPr>
              <p:nvPr/>
            </p:nvSpPr>
            <p:spPr bwMode="auto">
              <a:xfrm rot="162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7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8" name="AutoShape 70"/>
              <p:cNvSpPr>
                <a:spLocks noChangeArrowheads="1"/>
              </p:cNvSpPr>
              <p:nvPr/>
            </p:nvSpPr>
            <p:spPr bwMode="auto">
              <a:xfrm rot="162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19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0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1" name="AutoShape 73"/>
              <p:cNvSpPr>
                <a:spLocks noChangeArrowheads="1"/>
              </p:cNvSpPr>
              <p:nvPr/>
            </p:nvSpPr>
            <p:spPr bwMode="auto">
              <a:xfrm rot="162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2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3" name="AutoShape 75"/>
              <p:cNvSpPr>
                <a:spLocks noChangeArrowheads="1"/>
              </p:cNvSpPr>
              <p:nvPr/>
            </p:nvSpPr>
            <p:spPr bwMode="auto">
              <a:xfrm rot="162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4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2167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2126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7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8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29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0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1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2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3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4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5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6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7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8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39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0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1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2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3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4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5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6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7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8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49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0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1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2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3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4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5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6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7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8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59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0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1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2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3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4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5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6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2201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2168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69" name="AutoShape 121"/>
              <p:cNvSpPr>
                <a:spLocks noChangeArrowheads="1"/>
              </p:cNvSpPr>
              <p:nvPr/>
            </p:nvSpPr>
            <p:spPr bwMode="auto">
              <a:xfrm rot="162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0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1" name="AutoShape 123"/>
              <p:cNvSpPr>
                <a:spLocks noChangeArrowheads="1"/>
              </p:cNvSpPr>
              <p:nvPr/>
            </p:nvSpPr>
            <p:spPr bwMode="auto">
              <a:xfrm rot="162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2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3" name="AutoShape 125"/>
              <p:cNvSpPr>
                <a:spLocks noChangeArrowheads="1"/>
              </p:cNvSpPr>
              <p:nvPr/>
            </p:nvSpPr>
            <p:spPr bwMode="auto">
              <a:xfrm rot="162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4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lIns="92075" tIns="46037" rIns="92075" bIns="46037" anchor="ctr"/>
              <a:lstStyle/>
              <a:p>
                <a:pPr algn="ctr"/>
                <a:r>
                  <a:rPr lang="es-ES" altLang="es-ES_tradnl" sz="2400"/>
                  <a:t> </a:t>
                </a:r>
              </a:p>
            </p:txBody>
          </p:sp>
          <p:sp>
            <p:nvSpPr>
              <p:cNvPr id="2175" name="AutoShape 127"/>
              <p:cNvSpPr>
                <a:spLocks noChangeArrowheads="1"/>
              </p:cNvSpPr>
              <p:nvPr/>
            </p:nvSpPr>
            <p:spPr bwMode="auto">
              <a:xfrm rot="162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6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7" name="AutoShape 129"/>
              <p:cNvSpPr>
                <a:spLocks noChangeArrowheads="1"/>
              </p:cNvSpPr>
              <p:nvPr/>
            </p:nvSpPr>
            <p:spPr bwMode="auto">
              <a:xfrm rot="162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8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79" name="AutoShape 131"/>
              <p:cNvSpPr>
                <a:spLocks noChangeArrowheads="1"/>
              </p:cNvSpPr>
              <p:nvPr/>
            </p:nvSpPr>
            <p:spPr bwMode="auto">
              <a:xfrm rot="162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0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1" name="AutoShape 133"/>
              <p:cNvSpPr>
                <a:spLocks noChangeArrowheads="1"/>
              </p:cNvSpPr>
              <p:nvPr/>
            </p:nvSpPr>
            <p:spPr bwMode="auto">
              <a:xfrm rot="162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2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3" name="AutoShape 135"/>
              <p:cNvSpPr>
                <a:spLocks noChangeArrowheads="1"/>
              </p:cNvSpPr>
              <p:nvPr/>
            </p:nvSpPr>
            <p:spPr bwMode="auto">
              <a:xfrm rot="162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4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5" name="AutoShape 137"/>
              <p:cNvSpPr>
                <a:spLocks noChangeArrowheads="1"/>
              </p:cNvSpPr>
              <p:nvPr/>
            </p:nvSpPr>
            <p:spPr bwMode="auto">
              <a:xfrm rot="162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6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7" name="AutoShape 139"/>
              <p:cNvSpPr>
                <a:spLocks noChangeArrowheads="1"/>
              </p:cNvSpPr>
              <p:nvPr/>
            </p:nvSpPr>
            <p:spPr bwMode="auto">
              <a:xfrm rot="162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8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89" name="AutoShape 141"/>
              <p:cNvSpPr>
                <a:spLocks noChangeArrowheads="1"/>
              </p:cNvSpPr>
              <p:nvPr/>
            </p:nvSpPr>
            <p:spPr bwMode="auto">
              <a:xfrm rot="162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0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1" name="AutoShape 143"/>
              <p:cNvSpPr>
                <a:spLocks noChangeArrowheads="1"/>
              </p:cNvSpPr>
              <p:nvPr/>
            </p:nvSpPr>
            <p:spPr bwMode="auto">
              <a:xfrm rot="162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2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3" name="AutoShape 145"/>
              <p:cNvSpPr>
                <a:spLocks noChangeArrowheads="1"/>
              </p:cNvSpPr>
              <p:nvPr/>
            </p:nvSpPr>
            <p:spPr bwMode="auto">
              <a:xfrm rot="162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4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5" name="AutoShape 147"/>
              <p:cNvSpPr>
                <a:spLocks noChangeArrowheads="1"/>
              </p:cNvSpPr>
              <p:nvPr/>
            </p:nvSpPr>
            <p:spPr bwMode="auto">
              <a:xfrm rot="162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6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7" name="AutoShape 149"/>
              <p:cNvSpPr>
                <a:spLocks noChangeArrowheads="1"/>
              </p:cNvSpPr>
              <p:nvPr/>
            </p:nvSpPr>
            <p:spPr bwMode="auto">
              <a:xfrm rot="162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8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199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2200" name="AutoShape 152"/>
              <p:cNvSpPr>
                <a:spLocks noChangeArrowheads="1"/>
              </p:cNvSpPr>
              <p:nvPr/>
            </p:nvSpPr>
            <p:spPr bwMode="auto">
              <a:xfrm rot="162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2203" name="Rectangle 15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</a:p>
        </p:txBody>
      </p:sp>
      <p:sp>
        <p:nvSpPr>
          <p:cNvPr id="2204" name="Rectangle 15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</a:p>
        </p:txBody>
      </p:sp>
      <p:sp>
        <p:nvSpPr>
          <p:cNvPr id="2205" name="Rectangle 157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019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2206" name="Rectangle 15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19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2207" name="Rectangle 15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19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6ADB18EC-2EB9-49D2-B858-DC086F3B44AA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D88D97-C0D8-4C37-B7F5-2CD297A8AE11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6992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05A8FA-F8FC-44D6-B6E1-CE4FD2C0AE2B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25444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DBFE5F-CE84-46DA-AB63-73905EFEF32B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21564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52E06A-35A8-4B18-A26B-49D211DD8FD1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19472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BCBDEE-0F6E-4A63-AA68-3EFF11AE3848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16213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54C400-6537-42C9-983E-4A8962BE793A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96973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45755-5331-4F63-BC4E-C1AB0114F534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49485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D27CE9-EFA1-4A96-826E-D8721749302E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44248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5C8AE7-D95E-4126-825A-38622FF0D582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37228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377D5-4AD5-46E2-AC40-59E0E8597E00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74148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8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1067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1026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1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2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3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4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5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6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7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8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0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1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2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3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4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5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6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7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8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9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0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1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2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3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4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5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6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7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8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9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0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1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2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3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4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5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6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101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1068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69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0" name="AutoShape 46"/>
              <p:cNvSpPr>
                <a:spLocks noChangeArrowheads="1"/>
              </p:cNvSpPr>
              <p:nvPr/>
            </p:nvSpPr>
            <p:spPr bwMode="auto">
              <a:xfrm rot="162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1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2" name="AutoShape 48"/>
              <p:cNvSpPr>
                <a:spLocks noChangeArrowheads="1"/>
              </p:cNvSpPr>
              <p:nvPr/>
            </p:nvSpPr>
            <p:spPr bwMode="auto">
              <a:xfrm rot="162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3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4" name="AutoShape 50"/>
              <p:cNvSpPr>
                <a:spLocks noChangeArrowheads="1"/>
              </p:cNvSpPr>
              <p:nvPr/>
            </p:nvSpPr>
            <p:spPr bwMode="auto">
              <a:xfrm rot="162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5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6" name="AutoShape 52"/>
              <p:cNvSpPr>
                <a:spLocks noChangeArrowheads="1"/>
              </p:cNvSpPr>
              <p:nvPr/>
            </p:nvSpPr>
            <p:spPr bwMode="auto">
              <a:xfrm rot="162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7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8" name="AutoShape 54"/>
              <p:cNvSpPr>
                <a:spLocks noChangeArrowheads="1"/>
              </p:cNvSpPr>
              <p:nvPr/>
            </p:nvSpPr>
            <p:spPr bwMode="auto">
              <a:xfrm rot="162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79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0" name="AutoShape 56"/>
              <p:cNvSpPr>
                <a:spLocks noChangeArrowheads="1"/>
              </p:cNvSpPr>
              <p:nvPr/>
            </p:nvSpPr>
            <p:spPr bwMode="auto">
              <a:xfrm rot="162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1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2" name="AutoShape 58"/>
              <p:cNvSpPr>
                <a:spLocks noChangeArrowheads="1"/>
              </p:cNvSpPr>
              <p:nvPr/>
            </p:nvSpPr>
            <p:spPr bwMode="auto">
              <a:xfrm rot="162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3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4" name="AutoShape 60"/>
              <p:cNvSpPr>
                <a:spLocks noChangeArrowheads="1"/>
              </p:cNvSpPr>
              <p:nvPr/>
            </p:nvSpPr>
            <p:spPr bwMode="auto">
              <a:xfrm rot="162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5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6" name="AutoShape 62"/>
              <p:cNvSpPr>
                <a:spLocks noChangeArrowheads="1"/>
              </p:cNvSpPr>
              <p:nvPr/>
            </p:nvSpPr>
            <p:spPr bwMode="auto">
              <a:xfrm rot="162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7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8" name="AutoShape 64"/>
              <p:cNvSpPr>
                <a:spLocks noChangeArrowheads="1"/>
              </p:cNvSpPr>
              <p:nvPr/>
            </p:nvSpPr>
            <p:spPr bwMode="auto">
              <a:xfrm rot="162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9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0" name="AutoShape 66"/>
              <p:cNvSpPr>
                <a:spLocks noChangeArrowheads="1"/>
              </p:cNvSpPr>
              <p:nvPr/>
            </p:nvSpPr>
            <p:spPr bwMode="auto">
              <a:xfrm rot="162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1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2" name="AutoShape 68"/>
              <p:cNvSpPr>
                <a:spLocks noChangeArrowheads="1"/>
              </p:cNvSpPr>
              <p:nvPr/>
            </p:nvSpPr>
            <p:spPr bwMode="auto">
              <a:xfrm rot="162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3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4" name="AutoShape 70"/>
              <p:cNvSpPr>
                <a:spLocks noChangeArrowheads="1"/>
              </p:cNvSpPr>
              <p:nvPr/>
            </p:nvSpPr>
            <p:spPr bwMode="auto">
              <a:xfrm rot="162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5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6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7" name="AutoShape 73"/>
              <p:cNvSpPr>
                <a:spLocks noChangeArrowheads="1"/>
              </p:cNvSpPr>
              <p:nvPr/>
            </p:nvSpPr>
            <p:spPr bwMode="auto">
              <a:xfrm rot="162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8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9" name="AutoShape 75"/>
              <p:cNvSpPr>
                <a:spLocks noChangeArrowheads="1"/>
              </p:cNvSpPr>
              <p:nvPr/>
            </p:nvSpPr>
            <p:spPr bwMode="auto">
              <a:xfrm rot="162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0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143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1102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3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4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5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6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7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8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9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0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1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2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3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4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5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6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7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8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9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0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1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2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3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4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5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6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7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8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29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0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1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2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3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4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5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6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7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8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39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0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1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2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177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1144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5" name="AutoShape 121"/>
              <p:cNvSpPr>
                <a:spLocks noChangeArrowheads="1"/>
              </p:cNvSpPr>
              <p:nvPr/>
            </p:nvSpPr>
            <p:spPr bwMode="auto">
              <a:xfrm rot="162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6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7" name="AutoShape 123"/>
              <p:cNvSpPr>
                <a:spLocks noChangeArrowheads="1"/>
              </p:cNvSpPr>
              <p:nvPr/>
            </p:nvSpPr>
            <p:spPr bwMode="auto">
              <a:xfrm rot="162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8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49" name="AutoShape 125"/>
              <p:cNvSpPr>
                <a:spLocks noChangeArrowheads="1"/>
              </p:cNvSpPr>
              <p:nvPr/>
            </p:nvSpPr>
            <p:spPr bwMode="auto">
              <a:xfrm rot="162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0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lIns="92075" tIns="46037" rIns="92075" bIns="46037" anchor="ctr"/>
              <a:lstStyle/>
              <a:p>
                <a:pPr algn="ctr"/>
                <a:r>
                  <a:rPr lang="es-ES" altLang="es-ES_tradnl" sz="2400"/>
                  <a:t> </a:t>
                </a:r>
              </a:p>
            </p:txBody>
          </p:sp>
          <p:sp>
            <p:nvSpPr>
              <p:cNvPr id="1151" name="AutoShape 127"/>
              <p:cNvSpPr>
                <a:spLocks noChangeArrowheads="1"/>
              </p:cNvSpPr>
              <p:nvPr/>
            </p:nvSpPr>
            <p:spPr bwMode="auto">
              <a:xfrm rot="162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2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3" name="AutoShape 129"/>
              <p:cNvSpPr>
                <a:spLocks noChangeArrowheads="1"/>
              </p:cNvSpPr>
              <p:nvPr/>
            </p:nvSpPr>
            <p:spPr bwMode="auto">
              <a:xfrm rot="162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4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5" name="AutoShape 131"/>
              <p:cNvSpPr>
                <a:spLocks noChangeArrowheads="1"/>
              </p:cNvSpPr>
              <p:nvPr/>
            </p:nvSpPr>
            <p:spPr bwMode="auto">
              <a:xfrm rot="162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6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7" name="AutoShape 133"/>
              <p:cNvSpPr>
                <a:spLocks noChangeArrowheads="1"/>
              </p:cNvSpPr>
              <p:nvPr/>
            </p:nvSpPr>
            <p:spPr bwMode="auto">
              <a:xfrm rot="162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8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59" name="AutoShape 135"/>
              <p:cNvSpPr>
                <a:spLocks noChangeArrowheads="1"/>
              </p:cNvSpPr>
              <p:nvPr/>
            </p:nvSpPr>
            <p:spPr bwMode="auto">
              <a:xfrm rot="162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0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1" name="AutoShape 137"/>
              <p:cNvSpPr>
                <a:spLocks noChangeArrowheads="1"/>
              </p:cNvSpPr>
              <p:nvPr/>
            </p:nvSpPr>
            <p:spPr bwMode="auto">
              <a:xfrm rot="162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2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3" name="AutoShape 139"/>
              <p:cNvSpPr>
                <a:spLocks noChangeArrowheads="1"/>
              </p:cNvSpPr>
              <p:nvPr/>
            </p:nvSpPr>
            <p:spPr bwMode="auto">
              <a:xfrm rot="162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4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5" name="AutoShape 141"/>
              <p:cNvSpPr>
                <a:spLocks noChangeArrowheads="1"/>
              </p:cNvSpPr>
              <p:nvPr/>
            </p:nvSpPr>
            <p:spPr bwMode="auto">
              <a:xfrm rot="162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6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7" name="AutoShape 143"/>
              <p:cNvSpPr>
                <a:spLocks noChangeArrowheads="1"/>
              </p:cNvSpPr>
              <p:nvPr/>
            </p:nvSpPr>
            <p:spPr bwMode="auto">
              <a:xfrm rot="162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8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69" name="AutoShape 145"/>
              <p:cNvSpPr>
                <a:spLocks noChangeArrowheads="1"/>
              </p:cNvSpPr>
              <p:nvPr/>
            </p:nvSpPr>
            <p:spPr bwMode="auto">
              <a:xfrm rot="162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70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71" name="AutoShape 147"/>
              <p:cNvSpPr>
                <a:spLocks noChangeArrowheads="1"/>
              </p:cNvSpPr>
              <p:nvPr/>
            </p:nvSpPr>
            <p:spPr bwMode="auto">
              <a:xfrm rot="162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72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73" name="AutoShape 149"/>
              <p:cNvSpPr>
                <a:spLocks noChangeArrowheads="1"/>
              </p:cNvSpPr>
              <p:nvPr/>
            </p:nvSpPr>
            <p:spPr bwMode="auto">
              <a:xfrm rot="162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74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75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76" name="AutoShape 152"/>
              <p:cNvSpPr>
                <a:spLocks noChangeArrowheads="1"/>
              </p:cNvSpPr>
              <p:nvPr/>
            </p:nvSpPr>
            <p:spPr bwMode="auto">
              <a:xfrm rot="162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1179" name="Rectangle 15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</a:p>
        </p:txBody>
      </p:sp>
      <p:sp>
        <p:nvSpPr>
          <p:cNvPr id="1180" name="Rectangle 1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1181" name="Rectangle 15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ES_tradnl"/>
          </a:p>
        </p:txBody>
      </p:sp>
      <p:sp>
        <p:nvSpPr>
          <p:cNvPr id="1182" name="Rectangle 1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F4C119-C63F-47D5-B2C0-40FAF06595CC}" type="slidenum">
              <a:rPr lang="es-ES" altLang="es-ES_tradnl"/>
              <a:pPr/>
              <a:t>‹Nº›</a:t>
            </a:fld>
            <a:endParaRPr lang="es-ES" altLang="es-ES_tradnl"/>
          </a:p>
        </p:txBody>
      </p:sp>
      <p:sp>
        <p:nvSpPr>
          <p:cNvPr id="1183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_tradnl" dirty="0" smtClean="0"/>
              <a:t>Instituciones de gobierno republicanas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050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magistraturas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Cónsules: dirigían el ejército.</a:t>
            </a:r>
          </a:p>
          <a:p>
            <a:r>
              <a:rPr lang="es-ES_tradnl" dirty="0" smtClean="0"/>
              <a:t>Censores: </a:t>
            </a:r>
          </a:p>
          <a:p>
            <a:pPr lvl="1"/>
            <a:r>
              <a:rPr lang="es-ES_tradnl" dirty="0" smtClean="0"/>
              <a:t>Hacen el censo</a:t>
            </a:r>
          </a:p>
          <a:p>
            <a:pPr lvl="1"/>
            <a:r>
              <a:rPr lang="es-ES_tradnl" dirty="0" smtClean="0"/>
              <a:t>Contrataban obras públicas</a:t>
            </a:r>
          </a:p>
          <a:p>
            <a:r>
              <a:rPr lang="es-ES_tradnl" dirty="0" smtClean="0"/>
              <a:t>Pretores: responsables de la justicia</a:t>
            </a:r>
          </a:p>
          <a:p>
            <a:r>
              <a:rPr lang="es-ES_tradnl" dirty="0" smtClean="0"/>
              <a:t>Ediles: autoridad municipal</a:t>
            </a:r>
          </a:p>
          <a:p>
            <a:r>
              <a:rPr lang="es-ES_tradnl" dirty="0" smtClean="0"/>
              <a:t>Cuestores: hacienda pública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6192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19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República (509-27 a. C.)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Poder antes del rey ahora en magistrados</a:t>
            </a:r>
          </a:p>
          <a:p>
            <a:r>
              <a:rPr lang="es-ES_tradnl" dirty="0" smtClean="0"/>
              <a:t>Política romana regida:</a:t>
            </a:r>
          </a:p>
          <a:p>
            <a:pPr lvl="1"/>
            <a:r>
              <a:rPr lang="es-ES_tradnl" dirty="0" smtClean="0"/>
              <a:t>Magistrados</a:t>
            </a:r>
          </a:p>
          <a:p>
            <a:pPr lvl="1"/>
            <a:r>
              <a:rPr lang="es-ES_tradnl" dirty="0" smtClean="0"/>
              <a:t>Senado</a:t>
            </a:r>
          </a:p>
          <a:p>
            <a:pPr lvl="1"/>
            <a:r>
              <a:rPr lang="es-ES_tradnl" dirty="0" smtClean="0"/>
              <a:t>comicios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979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magistrados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Asumían el gobierno.</a:t>
            </a:r>
          </a:p>
          <a:p>
            <a:r>
              <a:rPr lang="es-ES_tradnl" dirty="0" smtClean="0"/>
              <a:t>Mayor rango: cónsul</a:t>
            </a:r>
          </a:p>
          <a:p>
            <a:r>
              <a:rPr lang="es-ES_tradnl" dirty="0" smtClean="0"/>
              <a:t>Más tarde se creó: </a:t>
            </a:r>
          </a:p>
          <a:p>
            <a:pPr lvl="1"/>
            <a:r>
              <a:rPr lang="es-ES_tradnl" b="1" dirty="0" err="1" smtClean="0"/>
              <a:t>cursus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honorum</a:t>
            </a:r>
            <a:r>
              <a:rPr lang="es-ES_tradnl" b="1" dirty="0" smtClean="0"/>
              <a:t>: </a:t>
            </a:r>
            <a:r>
              <a:rPr lang="es-ES_tradnl" dirty="0" smtClean="0"/>
              <a:t>carrera política 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31573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Senado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Miembros elegidos entre antiguos magistrados</a:t>
            </a:r>
          </a:p>
          <a:p>
            <a:r>
              <a:rPr lang="es-ES_tradnl" dirty="0" smtClean="0"/>
              <a:t>Cargo vitalicio</a:t>
            </a:r>
          </a:p>
          <a:p>
            <a:r>
              <a:rPr lang="es-ES_tradnl" dirty="0" smtClean="0"/>
              <a:t>Funciones:</a:t>
            </a:r>
          </a:p>
          <a:p>
            <a:pPr lvl="1"/>
            <a:r>
              <a:rPr lang="es-ES_tradnl" dirty="0" smtClean="0"/>
              <a:t>Aconsejaban a los magistrados.</a:t>
            </a:r>
          </a:p>
          <a:p>
            <a:pPr lvl="1"/>
            <a:r>
              <a:rPr lang="es-ES_tradnl" dirty="0" smtClean="0"/>
              <a:t>Sancionaban las decisiones de los comicios.</a:t>
            </a:r>
          </a:p>
          <a:p>
            <a:pPr lvl="1"/>
            <a:r>
              <a:rPr lang="es-ES_tradnl" dirty="0" smtClean="0"/>
              <a:t>Dirigían la política</a:t>
            </a:r>
          </a:p>
          <a:p>
            <a:pPr lvl="2"/>
            <a:r>
              <a:rPr lang="es-ES_tradnl" dirty="0" smtClean="0"/>
              <a:t>Económica</a:t>
            </a:r>
          </a:p>
          <a:p>
            <a:pPr lvl="2"/>
            <a:r>
              <a:rPr lang="es-ES_tradnl" dirty="0" smtClean="0"/>
              <a:t>exterior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0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424935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352928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4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COMICIOS CENTURIADOS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Asamblea fundamental.</a:t>
            </a:r>
          </a:p>
          <a:p>
            <a:r>
              <a:rPr lang="es-ES_tradnl" dirty="0" smtClean="0"/>
              <a:t>Por reivindicación de la plebe se crea:</a:t>
            </a:r>
          </a:p>
          <a:p>
            <a:pPr lvl="1"/>
            <a:r>
              <a:rPr lang="es-ES_tradnl" dirty="0" smtClean="0"/>
              <a:t>Comicios tribunicios</a:t>
            </a:r>
          </a:p>
          <a:p>
            <a:pPr lvl="2"/>
            <a:r>
              <a:rPr lang="es-ES_tradnl" dirty="0" smtClean="0"/>
              <a:t>Criterio territorial (por tribus)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406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Cursus</a:t>
            </a:r>
            <a:r>
              <a:rPr lang="es-ES_tradnl" dirty="0" smtClean="0"/>
              <a:t> </a:t>
            </a:r>
            <a:r>
              <a:rPr lang="es-ES_tradnl" dirty="0" err="1" smtClean="0"/>
              <a:t>honorum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Ejercicio de política</a:t>
            </a:r>
            <a:r>
              <a:rPr lang="es-ES_tradnl" smtClean="0"/>
              <a:t>: </a:t>
            </a:r>
            <a:r>
              <a:rPr lang="es-ES_tradnl" smtClean="0"/>
              <a:t>carrera </a:t>
            </a:r>
            <a:r>
              <a:rPr lang="es-ES_tradnl" smtClean="0"/>
              <a:t>en </a:t>
            </a:r>
            <a:r>
              <a:rPr lang="es-ES_tradnl" dirty="0" smtClean="0"/>
              <a:t>la que se fijaban unos escalones para llegar a la magistratura suprema (cónsul).</a:t>
            </a:r>
          </a:p>
          <a:p>
            <a:r>
              <a:rPr lang="es-ES_tradnl" dirty="0" smtClean="0"/>
              <a:t>Temporal.</a:t>
            </a:r>
          </a:p>
          <a:p>
            <a:r>
              <a:rPr lang="es-ES_tradnl" dirty="0" smtClean="0"/>
              <a:t>Electivo</a:t>
            </a:r>
          </a:p>
          <a:p>
            <a:r>
              <a:rPr lang="es-ES_tradnl" dirty="0" smtClean="0"/>
              <a:t>Colegiados</a:t>
            </a:r>
          </a:p>
          <a:p>
            <a:pPr lvl="1"/>
            <a:r>
              <a:rPr lang="es-ES_tradnl" dirty="0" smtClean="0"/>
              <a:t>Magistratura: dos o más personas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507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No sueldo</a:t>
            </a:r>
          </a:p>
          <a:p>
            <a:r>
              <a:rPr lang="es-ES_tradnl" dirty="0" smtClean="0"/>
              <a:t>Sólo clase privilegiada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0102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Parches">
  <a:themeElements>
    <a:clrScheme name="Tema de Office 1">
      <a:dk1>
        <a:srgbClr val="6C0093"/>
      </a:dk1>
      <a:lt1>
        <a:srgbClr val="FFFFFF"/>
      </a:lt1>
      <a:dk2>
        <a:srgbClr val="0006B0"/>
      </a:dk2>
      <a:lt2>
        <a:srgbClr val="00B7A5"/>
      </a:lt2>
      <a:accent1>
        <a:srgbClr val="B50069"/>
      </a:accent1>
      <a:accent2>
        <a:srgbClr val="0100B4"/>
      </a:accent2>
      <a:accent3>
        <a:srgbClr val="AAAAD4"/>
      </a:accent3>
      <a:accent4>
        <a:srgbClr val="DADADA"/>
      </a:accent4>
      <a:accent5>
        <a:srgbClr val="D7AAB9"/>
      </a:accent5>
      <a:accent6>
        <a:srgbClr val="0100A3"/>
      </a:accent6>
      <a:hlink>
        <a:srgbClr val="F297CD"/>
      </a:hlink>
      <a:folHlink>
        <a:srgbClr val="751FE6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6C0093"/>
        </a:dk1>
        <a:lt1>
          <a:srgbClr val="FFFFFF"/>
        </a:lt1>
        <a:dk2>
          <a:srgbClr val="0006B0"/>
        </a:dk2>
        <a:lt2>
          <a:srgbClr val="00B7A5"/>
        </a:lt2>
        <a:accent1>
          <a:srgbClr val="B50069"/>
        </a:accent1>
        <a:accent2>
          <a:srgbClr val="0100B4"/>
        </a:accent2>
        <a:accent3>
          <a:srgbClr val="AAAAD4"/>
        </a:accent3>
        <a:accent4>
          <a:srgbClr val="DADADA"/>
        </a:accent4>
        <a:accent5>
          <a:srgbClr val="D7AAB9"/>
        </a:accent5>
        <a:accent6>
          <a:srgbClr val="0100A3"/>
        </a:accent6>
        <a:hlink>
          <a:srgbClr val="F297CD"/>
        </a:hlink>
        <a:folHlink>
          <a:srgbClr val="751F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81D58"/>
        </a:dk1>
        <a:lt1>
          <a:srgbClr val="FFFFFF"/>
        </a:lt1>
        <a:dk2>
          <a:srgbClr val="CF0E30"/>
        </a:dk2>
        <a:lt2>
          <a:srgbClr val="CECECE"/>
        </a:lt2>
        <a:accent1>
          <a:srgbClr val="79A0FE"/>
        </a:accent1>
        <a:accent2>
          <a:srgbClr val="8CF4EA"/>
        </a:accent2>
        <a:accent3>
          <a:srgbClr val="FFFFFF"/>
        </a:accent3>
        <a:accent4>
          <a:srgbClr val="06174A"/>
        </a:accent4>
        <a:accent5>
          <a:srgbClr val="BECDFE"/>
        </a:accent5>
        <a:accent6>
          <a:srgbClr val="7EDDD4"/>
        </a:accent6>
        <a:hlink>
          <a:srgbClr val="F39FD1"/>
        </a:hlink>
        <a:folHlink>
          <a:srgbClr val="FCFE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474747"/>
        </a:dk1>
        <a:lt1>
          <a:srgbClr val="FFFFFF"/>
        </a:lt1>
        <a:dk2>
          <a:srgbClr val="000000"/>
        </a:dk2>
        <a:lt2>
          <a:srgbClr val="CECECE"/>
        </a:lt2>
        <a:accent1>
          <a:srgbClr val="919191"/>
        </a:accent1>
        <a:accent2>
          <a:srgbClr val="ABABAB"/>
        </a:accent2>
        <a:accent3>
          <a:srgbClr val="FFFFFF"/>
        </a:accent3>
        <a:accent4>
          <a:srgbClr val="3B3B3B"/>
        </a:accent4>
        <a:accent5>
          <a:srgbClr val="C7C7C7"/>
        </a:accent5>
        <a:accent6>
          <a:srgbClr val="9B9B9B"/>
        </a:accent6>
        <a:hlink>
          <a:srgbClr val="676767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Parches</Template>
  <TotalTime>23</TotalTime>
  <Words>159</Words>
  <Application>Microsoft Office PowerPoint</Application>
  <PresentationFormat>Presentación en pantalla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Plantilla de diseño Parches</vt:lpstr>
      <vt:lpstr>Instituciones de gobierno republicanas</vt:lpstr>
      <vt:lpstr>República (509-27 a. C.)</vt:lpstr>
      <vt:lpstr>magistrados</vt:lpstr>
      <vt:lpstr>Senado</vt:lpstr>
      <vt:lpstr>Presentación de PowerPoint</vt:lpstr>
      <vt:lpstr>Presentación de PowerPoint</vt:lpstr>
      <vt:lpstr>COMICIOS CENTURIADOS</vt:lpstr>
      <vt:lpstr>Cursus honorum</vt:lpstr>
      <vt:lpstr>Presentación de PowerPoint</vt:lpstr>
      <vt:lpstr>magistraturas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Instituciones de gobierno republicanas</dc:title>
  <dc:creator>Maria</dc:creator>
  <cp:lastModifiedBy>Maria</cp:lastModifiedBy>
  <cp:revision>3</cp:revision>
  <dcterms:created xsi:type="dcterms:W3CDTF">2018-03-02T19:16:27Z</dcterms:created>
  <dcterms:modified xsi:type="dcterms:W3CDTF">2018-04-12T09:17:22Z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TC010690523082</vt:lpwstr>
  </property>
</Properties>
</file>