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_tradnl" smtClean="0"/>
              <a:t>Haga clic para modificar el estilo de título del patrón</a:t>
            </a:r>
            <a:endParaRPr kumimoji="0" lang="es-ES_tradnl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s-ES_tradnl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Haga clic para modificar el estilo de título del patrón</a:t>
            </a:r>
            <a:endParaRPr kumimoji="0"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_tradnl" smtClean="0"/>
              <a:t>Haga clic para modificar el estilo de título del patrón</a:t>
            </a:r>
            <a:endParaRPr kumimoji="0"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_tradnl" smtClean="0"/>
              <a:t>Haga clic para modificar el estilo de título del patrón</a:t>
            </a:r>
            <a:endParaRPr kumimoji="0"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_tradnl" smtClean="0"/>
              <a:t>Haga clic para modificar el estilo de título del patrón</a:t>
            </a:r>
            <a:endParaRPr kumimoji="0"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_tradnl" smtClean="0"/>
              <a:t>Haga clic para modificar el estilo de título del patrón</a:t>
            </a:r>
            <a:endParaRPr kumimoji="0"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_tradnl" smtClean="0"/>
              <a:t>Haga clic para modificar el estilo de título del patrón</a:t>
            </a:r>
            <a:endParaRPr kumimoji="0"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s-ES_tradnl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_tradnl" smtClean="0"/>
              <a:t>Haga clic para modificar el estilo de título del patrón</a:t>
            </a:r>
            <a:endParaRPr kumimoji="0"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_tradnl" smtClean="0"/>
              <a:t>Haga clic para modificar el estilo de título del patrón</a:t>
            </a:r>
            <a:endParaRPr kumimoji="0"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_tradnl" smtClean="0"/>
              <a:t>Haga clic para modificar el estilo de título del patrón</a:t>
            </a:r>
            <a:endParaRPr kumimoji="0"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Haga clic en el icono para agregar una imagen</a:t>
            </a:r>
            <a:endParaRPr kumimoji="0" lang="es-ES_tradn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_tradnl" smtClean="0"/>
              <a:t>Haga clic para modificar el estilo de título del patrón</a:t>
            </a:r>
            <a:endParaRPr kumimoji="0" lang="es-ES_tradnl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s-ES_tradnl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78ED7E3-237E-433A-A84C-829EB76A2A82}" type="datetimeFigureOut">
              <a:rPr lang="es-ES_tradnl" smtClean="0"/>
              <a:t>03/03/2018</a:t>
            </a:fld>
            <a:endParaRPr lang="es-ES_tradn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585962A-95DF-4B99-9FE0-DB3122768993}" type="slidenum">
              <a:rPr lang="es-ES_tradnl" smtClean="0"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 organización territorial y el modelo de la </a:t>
            </a:r>
            <a:r>
              <a:rPr lang="es-ES" dirty="0" err="1" smtClean="0"/>
              <a:t>urb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142844" y="1571612"/>
            <a:ext cx="795923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s-ES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Favorecer integración nuevos territorios:</a:t>
            </a:r>
          </a:p>
          <a:p>
            <a:pPr lvl="1"/>
            <a:r>
              <a:rPr lang="es-ES_tradnl" dirty="0" smtClean="0"/>
              <a:t>Administración territorial unitaria</a:t>
            </a:r>
          </a:p>
          <a:p>
            <a:pPr lvl="1"/>
            <a:r>
              <a:rPr lang="es-ES_tradnl" dirty="0" smtClean="0"/>
              <a:t>Amplió la red de calzadas</a:t>
            </a:r>
          </a:p>
          <a:p>
            <a:pPr lvl="1"/>
            <a:r>
              <a:rPr lang="es-ES_tradnl" dirty="0" smtClean="0"/>
              <a:t>Reclutaron soldados provinciales</a:t>
            </a:r>
          </a:p>
          <a:p>
            <a:pPr lvl="1"/>
            <a:r>
              <a:rPr lang="es-ES_tradnl" dirty="0" smtClean="0"/>
              <a:t>Derecho de ciudadanía a los habitantes de la provincia</a:t>
            </a:r>
          </a:p>
          <a:p>
            <a:pPr lvl="1"/>
            <a:r>
              <a:rPr lang="es-ES_tradnl" dirty="0" smtClean="0"/>
              <a:t>Política de urbanización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1292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Rasgo clave: carácter urbano</a:t>
            </a:r>
          </a:p>
          <a:p>
            <a:r>
              <a:rPr lang="es-ES_tradnl" dirty="0" smtClean="0"/>
              <a:t>Núcleo de sistema político: </a:t>
            </a:r>
            <a:r>
              <a:rPr lang="es-ES_tradnl" b="1" dirty="0" err="1" smtClean="0"/>
              <a:t>civitas</a:t>
            </a:r>
            <a:endParaRPr lang="es-ES_tradnl" dirty="0" smtClean="0"/>
          </a:p>
          <a:p>
            <a:r>
              <a:rPr lang="es-ES_tradnl" dirty="0" smtClean="0"/>
              <a:t>Ciudad: comunidad dotada de:</a:t>
            </a:r>
          </a:p>
          <a:p>
            <a:pPr lvl="1"/>
            <a:r>
              <a:rPr lang="es-ES_tradnl" dirty="0" smtClean="0"/>
              <a:t>Autogobierno con:</a:t>
            </a:r>
          </a:p>
          <a:p>
            <a:pPr lvl="2"/>
            <a:r>
              <a:rPr lang="es-ES_tradnl" dirty="0" smtClean="0"/>
              <a:t>Constitución</a:t>
            </a:r>
          </a:p>
          <a:p>
            <a:pPr lvl="2"/>
            <a:r>
              <a:rPr lang="es-ES_tradnl" dirty="0" smtClean="0"/>
              <a:t>Instituciones</a:t>
            </a:r>
          </a:p>
          <a:p>
            <a:pPr lvl="1"/>
            <a:r>
              <a:rPr lang="es-ES_tradnl" dirty="0" smtClean="0"/>
              <a:t>Territorio rural bajo su jurisdicción y control</a:t>
            </a:r>
          </a:p>
        </p:txBody>
      </p:sp>
    </p:spTree>
    <p:extLst>
      <p:ext uri="{BB962C8B-B14F-4D97-AF65-F5344CB8AC3E}">
        <p14:creationId xmlns:p14="http://schemas.microsoft.com/office/powerpoint/2010/main" val="30521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Administración imperial a ciudades:</a:t>
            </a:r>
          </a:p>
          <a:p>
            <a:pPr lvl="1"/>
            <a:r>
              <a:rPr lang="es-ES_tradnl" dirty="0" smtClean="0"/>
              <a:t>Recaudación de impuestos</a:t>
            </a:r>
          </a:p>
          <a:p>
            <a:pPr lvl="1"/>
            <a:r>
              <a:rPr lang="es-ES_tradnl" dirty="0" smtClean="0"/>
              <a:t>Reclutamiento de soldados</a:t>
            </a:r>
          </a:p>
          <a:p>
            <a:pPr lvl="1"/>
            <a:r>
              <a:rPr lang="es-ES_tradnl" dirty="0" smtClean="0"/>
              <a:t>Mantenimiento del orden.</a:t>
            </a:r>
          </a:p>
          <a:p>
            <a:r>
              <a:rPr lang="es-ES_tradnl" dirty="0" smtClean="0"/>
              <a:t>Gobiernos internos: gobierno interno de la ciudad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3882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Municipios constituido por los ciudadanos</a:t>
            </a:r>
          </a:p>
          <a:p>
            <a:pPr lvl="1"/>
            <a:r>
              <a:rPr lang="es-ES_tradnl" dirty="0" smtClean="0"/>
              <a:t>Leyes propias</a:t>
            </a:r>
          </a:p>
          <a:p>
            <a:pPr lvl="1"/>
            <a:r>
              <a:rPr lang="es-ES_tradnl" dirty="0" smtClean="0"/>
              <a:t>Patrimonio</a:t>
            </a:r>
          </a:p>
          <a:p>
            <a:pPr lvl="1"/>
            <a:r>
              <a:rPr lang="es-ES_tradnl" dirty="0" smtClean="0"/>
              <a:t>Derecho a elegir a sus representantes</a:t>
            </a:r>
          </a:p>
          <a:p>
            <a:pPr lvl="1"/>
            <a:r>
              <a:rPr lang="es-ES_tradnl" dirty="0" smtClean="0"/>
              <a:t>Exigir tributos</a:t>
            </a:r>
          </a:p>
          <a:p>
            <a:pPr lvl="1"/>
            <a:r>
              <a:rPr lang="es-ES_tradnl" dirty="0" smtClean="0"/>
              <a:t>Administrar bienes propios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05422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Instituciones gobernadas </a:t>
            </a:r>
          </a:p>
          <a:p>
            <a:pPr lvl="1"/>
            <a:r>
              <a:rPr lang="es-ES_tradnl" dirty="0" smtClean="0"/>
              <a:t>Magistrados:</a:t>
            </a:r>
          </a:p>
          <a:p>
            <a:pPr lvl="2"/>
            <a:r>
              <a:rPr lang="es-ES_tradnl" dirty="0" smtClean="0"/>
              <a:t>Ediles</a:t>
            </a:r>
          </a:p>
          <a:p>
            <a:pPr lvl="2"/>
            <a:r>
              <a:rPr lang="es-ES_tradnl" dirty="0" smtClean="0"/>
              <a:t>Cuestores elegidos por la asamblea popular.</a:t>
            </a:r>
          </a:p>
          <a:p>
            <a:pPr lvl="1"/>
            <a:r>
              <a:rPr lang="es-ES_tradnl" dirty="0" smtClean="0"/>
              <a:t>Consejo municipal o curia: </a:t>
            </a:r>
          </a:p>
          <a:p>
            <a:pPr lvl="2"/>
            <a:r>
              <a:rPr lang="es-ES_tradnl" dirty="0" smtClean="0"/>
              <a:t>Exmagistrados </a:t>
            </a:r>
          </a:p>
          <a:p>
            <a:pPr lvl="2"/>
            <a:r>
              <a:rPr lang="es-ES_tradnl" dirty="0" smtClean="0"/>
              <a:t>Ciudadanos ricos elegidos por asamblea popular.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96862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. 93</a:t>
            </a:r>
          </a:p>
          <a:p>
            <a:r>
              <a:rPr lang="es-ES_tradnl" dirty="0" smtClean="0"/>
              <a:t>25</a:t>
            </a:r>
          </a:p>
          <a:p>
            <a:r>
              <a:rPr lang="es-ES_tradnl" smtClean="0"/>
              <a:t>26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0198952"/>
      </p:ext>
    </p:extLst>
  </p:cSld>
  <p:clrMapOvr>
    <a:masterClrMapping/>
  </p:clrMapOvr>
</p:sld>
</file>

<file path=ppt/theme/theme1.xml><?xml version="1.0" encoding="utf-8"?>
<a:theme xmlns:a="http://schemas.openxmlformats.org/drawingml/2006/main" name="TP102004295_template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1D440B3-CA2E-4EA7-90F9-B714E90C2B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TP102004295_template</Template>
  <TotalTime>28</TotalTime>
  <Words>140</Words>
  <Application>Microsoft Office PowerPoint</Application>
  <PresentationFormat>Presentación en pantalla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TP102004295_template</vt:lpstr>
      <vt:lpstr>La organización territorial y el modelo de la urb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organización territorial y el modelo de la urb</dc:title>
  <dc:creator>Maria</dc:creator>
  <cp:lastModifiedBy>Maria</cp:lastModifiedBy>
  <cp:revision>2</cp:revision>
  <dcterms:created xsi:type="dcterms:W3CDTF">2018-03-03T18:23:19Z</dcterms:created>
  <dcterms:modified xsi:type="dcterms:W3CDTF">2018-03-03T18:52:11Z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TC020042969991</vt:lpwstr>
  </property>
</Properties>
</file>