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5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ω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9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5/16/2018 7:29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5/16/2018 7:29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5/16/2018 7:29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5/16/2018 7:29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5/16/2018 7:29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5/16/2018 7:29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5/16/2018 7:29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5/16/2018 7:29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5/16/2018 7:29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5/16/2018 7:29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5/16/2018 7:29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‹Nº›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5/16/2018 7:29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‹Nº›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El alfabeto griego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02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124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6</a:t>
            </a:r>
          </a:p>
          <a:p>
            <a:r>
              <a:rPr lang="es-ES_tradnl" dirty="0" smtClean="0"/>
              <a:t>7</a:t>
            </a:r>
          </a:p>
          <a:p>
            <a:r>
              <a:rPr lang="es-ES_tradnl"/>
              <a:t>8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598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S. VIII a. C.: griegos adopción  sistema de escritura fenicio.</a:t>
            </a:r>
          </a:p>
          <a:p>
            <a:r>
              <a:rPr lang="es-ES_tradnl" dirty="0" smtClean="0"/>
              <a:t>Mantienen sin alterar forma:</a:t>
            </a:r>
          </a:p>
          <a:p>
            <a:pPr lvl="1"/>
            <a:r>
              <a:rPr lang="es-ES_tradnl" dirty="0" smtClean="0"/>
              <a:t>Orden</a:t>
            </a:r>
          </a:p>
          <a:p>
            <a:pPr lvl="1"/>
            <a:r>
              <a:rPr lang="es-ES_tradnl" dirty="0" smtClean="0"/>
              <a:t>Nombre de las letras</a:t>
            </a:r>
          </a:p>
          <a:p>
            <a:r>
              <a:rPr lang="es-ES_tradnl" dirty="0" smtClean="0"/>
              <a:t>Cambian: </a:t>
            </a:r>
          </a:p>
          <a:p>
            <a:r>
              <a:rPr lang="es-ES_tradnl" dirty="0" smtClean="0"/>
              <a:t>Dan valor de vocales a las consonantes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264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Pasó a tener 24 signos</a:t>
            </a:r>
          </a:p>
          <a:p>
            <a:r>
              <a:rPr lang="es-ES_tradnl" dirty="0" smtClean="0"/>
              <a:t>Este sigue vigente en Grecia</a:t>
            </a:r>
          </a:p>
          <a:p>
            <a:r>
              <a:rPr lang="es-ES_tradnl" dirty="0" smtClean="0"/>
              <a:t>Originó </a:t>
            </a:r>
          </a:p>
          <a:p>
            <a:pPr lvl="1"/>
            <a:r>
              <a:rPr lang="es-ES_tradnl" dirty="0" smtClean="0"/>
              <a:t>Alfabeto latino</a:t>
            </a:r>
          </a:p>
          <a:p>
            <a:pPr lvl="1"/>
            <a:r>
              <a:rPr lang="es-ES_tradnl" dirty="0" smtClean="0"/>
              <a:t>Alfabeto cirílico</a:t>
            </a:r>
          </a:p>
          <a:p>
            <a:pPr lvl="2"/>
            <a:r>
              <a:rPr lang="es-ES_tradnl" dirty="0" smtClean="0"/>
              <a:t>Propio de las lenguas eslavas (ruso)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0800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Alfabeto griego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305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656081"/>
              </p:ext>
            </p:extLst>
          </p:nvPr>
        </p:nvGraphicFramePr>
        <p:xfrm>
          <a:off x="0" y="1"/>
          <a:ext cx="9225280" cy="773718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05280"/>
                <a:gridCol w="1524000"/>
                <a:gridCol w="1524000"/>
                <a:gridCol w="1524000"/>
                <a:gridCol w="1524000"/>
                <a:gridCol w="1524000"/>
              </a:tblGrid>
              <a:tr h="675298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Mayúsculas 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minúsculas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Pronunciación y nombre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Mayúsculas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Minúsculas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Pronunciación</a:t>
                      </a:r>
                      <a:r>
                        <a:rPr lang="es-ES_tradnl" baseline="0" dirty="0" smtClean="0"/>
                        <a:t> y nombre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Α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/a/</a:t>
                      </a:r>
                      <a:r>
                        <a:rPr lang="es-ES_tradnl" baseline="0" dirty="0" smtClean="0"/>
                        <a:t> alfa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</a:t>
                      </a:r>
                      <a:r>
                        <a:rPr lang="es-ES_tradnl" dirty="0" smtClean="0"/>
                        <a:t> 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/s/ sigma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Β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b/</a:t>
                      </a:r>
                      <a:r>
                        <a:rPr lang="es-ES_tradnl" baseline="0" dirty="0" smtClean="0"/>
                        <a:t> beta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/t/ tau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Γ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gu</a:t>
                      </a:r>
                      <a:r>
                        <a:rPr lang="es-ES_tradnl" dirty="0" smtClean="0"/>
                        <a:t>/gamma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/ü/ </a:t>
                      </a:r>
                      <a:r>
                        <a:rPr lang="es-ES_tradnl" dirty="0" err="1" smtClean="0"/>
                        <a:t>ipsilon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Δ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/d/</a:t>
                      </a:r>
                      <a:r>
                        <a:rPr lang="es-ES_tradnl" baseline="0" dirty="0" smtClean="0"/>
                        <a:t> delta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φ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/f/ fi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Ε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/e/ épsilon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/j/  ji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Ζ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ζ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ds</a:t>
                      </a:r>
                      <a:r>
                        <a:rPr lang="es-ES_tradnl" dirty="0" smtClean="0"/>
                        <a:t>/ </a:t>
                      </a:r>
                      <a:r>
                        <a:rPr lang="es-ES_tradnl" dirty="0" err="1" smtClean="0"/>
                        <a:t>dsta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Ψ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ψ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ps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baseline="0" dirty="0" smtClean="0"/>
                        <a:t> psi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Η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η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/e/ eta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Ω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ω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/o/ omega</a:t>
                      </a:r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/z/ zeta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Ω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Ι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ι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/i/ iota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Κ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/k/ kappa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Λ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λ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l/</a:t>
                      </a:r>
                      <a:r>
                        <a:rPr lang="es-ES_tradnl" dirty="0" smtClean="0"/>
                        <a:t> lambda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Μ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/m/ mi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Ν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/n/</a:t>
                      </a:r>
                      <a:r>
                        <a:rPr lang="es-ES_tradnl" baseline="0" dirty="0" smtClean="0"/>
                        <a:t> ni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Ξ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ξ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</a:t>
                      </a:r>
                      <a:r>
                        <a:rPr lang="es-ES_tradnl" dirty="0" err="1" smtClean="0"/>
                        <a:t>ks</a:t>
                      </a:r>
                      <a:r>
                        <a:rPr lang="es-ES_tradnl" dirty="0" smtClean="0"/>
                        <a:t>/</a:t>
                      </a:r>
                      <a:r>
                        <a:rPr lang="es-ES_tradnl" baseline="0" dirty="0" smtClean="0"/>
                        <a:t> xi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Ο</a:t>
                      </a:r>
                    </a:p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/o/ </a:t>
                      </a:r>
                      <a:r>
                        <a:rPr lang="es-ES_tradnl" dirty="0" err="1" smtClean="0"/>
                        <a:t>omicron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Π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/p/</a:t>
                      </a:r>
                      <a:r>
                        <a:rPr lang="es-ES_tradnl" baseline="0" dirty="0" smtClean="0"/>
                        <a:t> pi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86419">
                <a:tc>
                  <a:txBody>
                    <a:bodyPr/>
                    <a:lstStyle/>
                    <a:p>
                      <a:r>
                        <a:rPr lang="el-GR" dirty="0" smtClean="0"/>
                        <a:t>Ρ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ρ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/r/</a:t>
                      </a:r>
                      <a:r>
                        <a:rPr lang="es-ES_tradnl" baseline="0" dirty="0" smtClean="0"/>
                        <a:t> ro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6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Las claves de escritura y pronunciación</a:t>
            </a:r>
            <a:endParaRPr lang="es-ES_tradn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794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Siete vocales:</a:t>
            </a:r>
            <a:endParaRPr lang="el-GR" dirty="0" smtClean="0"/>
          </a:p>
          <a:p>
            <a:pPr lvl="1"/>
            <a:r>
              <a:rPr lang="el-GR" dirty="0" smtClean="0"/>
              <a:t>ε </a:t>
            </a:r>
            <a:r>
              <a:rPr lang="es-ES_tradnl" dirty="0" smtClean="0"/>
              <a:t>(e breve)</a:t>
            </a:r>
          </a:p>
          <a:p>
            <a:pPr lvl="1"/>
            <a:r>
              <a:rPr lang="el-GR" dirty="0" smtClean="0"/>
              <a:t>η  </a:t>
            </a:r>
            <a:r>
              <a:rPr lang="es-ES_tradnl" dirty="0" smtClean="0"/>
              <a:t>(e larga)      se pronuncian igual</a:t>
            </a:r>
          </a:p>
          <a:p>
            <a:pPr lvl="1"/>
            <a:r>
              <a:rPr lang="el-GR" dirty="0" smtClean="0"/>
              <a:t>Ο </a:t>
            </a:r>
            <a:r>
              <a:rPr lang="es-ES_tradnl" dirty="0" smtClean="0"/>
              <a:t>(o breve) </a:t>
            </a:r>
            <a:endParaRPr lang="el-GR" dirty="0" smtClean="0"/>
          </a:p>
          <a:p>
            <a:pPr lvl="1"/>
            <a:r>
              <a:rPr lang="el-GR" dirty="0" smtClean="0"/>
              <a:t>ω  </a:t>
            </a:r>
            <a:r>
              <a:rPr lang="es-ES_tradnl" dirty="0" smtClean="0"/>
              <a:t>(o larga)        se pronuncian igual</a:t>
            </a:r>
          </a:p>
          <a:p>
            <a:pPr lvl="1"/>
            <a:r>
              <a:rPr lang="el-GR" dirty="0" smtClean="0"/>
              <a:t>υ </a:t>
            </a:r>
            <a:r>
              <a:rPr lang="es-ES_tradnl" dirty="0" smtClean="0"/>
              <a:t>como u francesa</a:t>
            </a:r>
          </a:p>
          <a:p>
            <a:pPr lvl="1"/>
            <a:r>
              <a:rPr lang="es-ES_tradnl" dirty="0" smtClean="0"/>
              <a:t> </a:t>
            </a:r>
            <a:r>
              <a:rPr lang="el-GR" dirty="0" smtClean="0"/>
              <a:t>αυ </a:t>
            </a:r>
            <a:r>
              <a:rPr lang="es-ES_tradnl" dirty="0" smtClean="0"/>
              <a:t>/</a:t>
            </a:r>
            <a:r>
              <a:rPr lang="el-GR" dirty="0" smtClean="0"/>
              <a:t>ευ</a:t>
            </a:r>
            <a:r>
              <a:rPr lang="es-ES_tradnl" dirty="0" smtClean="0"/>
              <a:t>: </a:t>
            </a:r>
            <a:r>
              <a:rPr lang="es-ES_tradnl" dirty="0" err="1" smtClean="0"/>
              <a:t>au</a:t>
            </a:r>
            <a:r>
              <a:rPr lang="es-ES_tradnl" dirty="0" smtClean="0"/>
              <a:t>/</a:t>
            </a:r>
            <a:r>
              <a:rPr lang="es-ES_tradnl" dirty="0" err="1" smtClean="0"/>
              <a:t>eu</a:t>
            </a:r>
            <a:endParaRPr lang="es-ES_tradnl" dirty="0" smtClean="0"/>
          </a:p>
          <a:p>
            <a:pPr lvl="1"/>
            <a:r>
              <a:rPr lang="el-GR" dirty="0" smtClean="0"/>
              <a:t>Ου</a:t>
            </a:r>
            <a:r>
              <a:rPr lang="es-ES_tradnl" dirty="0" smtClean="0"/>
              <a:t> como u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cxnSp>
        <p:nvCxnSpPr>
          <p:cNvPr id="7" name="6 Conector recto"/>
          <p:cNvCxnSpPr/>
          <p:nvPr/>
        </p:nvCxnSpPr>
        <p:spPr>
          <a:xfrm>
            <a:off x="2771800" y="234888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V="1">
            <a:off x="2771800" y="2636912"/>
            <a:ext cx="43204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771800" y="3429000"/>
            <a:ext cx="86409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2771800" y="400506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71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/s/ dos signos:</a:t>
            </a:r>
          </a:p>
          <a:p>
            <a:pPr lvl="1"/>
            <a:r>
              <a:rPr lang="el-GR" dirty="0" smtClean="0"/>
              <a:t>σ</a:t>
            </a:r>
            <a:r>
              <a:rPr lang="es-ES_tradnl" dirty="0" smtClean="0"/>
              <a:t>: principio o interior de palabra</a:t>
            </a:r>
          </a:p>
          <a:p>
            <a:pPr lvl="1"/>
            <a:r>
              <a:rPr lang="el-GR" dirty="0" smtClean="0"/>
              <a:t>ς </a:t>
            </a:r>
            <a:r>
              <a:rPr lang="es-ES_tradnl" dirty="0" smtClean="0"/>
              <a:t>para final de palabra</a:t>
            </a:r>
          </a:p>
          <a:p>
            <a:r>
              <a:rPr lang="el-GR" dirty="0" smtClean="0"/>
              <a:t>λλ</a:t>
            </a:r>
            <a:r>
              <a:rPr lang="es-ES_tradnl" dirty="0" smtClean="0"/>
              <a:t>: l-l </a:t>
            </a:r>
          </a:p>
          <a:p>
            <a:pPr lvl="1"/>
            <a:r>
              <a:rPr lang="es-ES_tradnl" dirty="0" smtClean="0"/>
              <a:t>No ll</a:t>
            </a:r>
          </a:p>
          <a:p>
            <a:r>
              <a:rPr lang="el-GR" dirty="0" smtClean="0"/>
              <a:t>ρ</a:t>
            </a:r>
            <a:r>
              <a:rPr lang="es-ES_tradnl" dirty="0" smtClean="0"/>
              <a:t>: </a:t>
            </a:r>
            <a:r>
              <a:rPr lang="es-ES_tradnl" dirty="0" err="1" smtClean="0"/>
              <a:t>rr</a:t>
            </a:r>
            <a:r>
              <a:rPr lang="es-ES_tradnl" dirty="0" smtClean="0"/>
              <a:t> al inicio de palabra</a:t>
            </a:r>
          </a:p>
          <a:p>
            <a:pPr lvl="1"/>
            <a:r>
              <a:rPr lang="es-ES_tradnl" dirty="0" smtClean="0"/>
              <a:t>r en interior y final</a:t>
            </a:r>
          </a:p>
          <a:p>
            <a:r>
              <a:rPr lang="el-GR" dirty="0" smtClean="0"/>
              <a:t>γ </a:t>
            </a:r>
            <a:r>
              <a:rPr lang="es-ES_tradnl" dirty="0" smtClean="0"/>
              <a:t>+ vocal= como gato</a:t>
            </a:r>
          </a:p>
          <a:p>
            <a:pPr lvl="1"/>
            <a:r>
              <a:rPr lang="el-GR" dirty="0" smtClean="0"/>
              <a:t>γ</a:t>
            </a:r>
            <a:r>
              <a:rPr lang="es-ES_tradnl" dirty="0" smtClean="0"/>
              <a:t>+ </a:t>
            </a:r>
            <a:r>
              <a:rPr lang="el-GR" dirty="0" smtClean="0"/>
              <a:t>γ,κ,χ,ξ</a:t>
            </a:r>
            <a:r>
              <a:rPr lang="es-ES_tradnl" dirty="0" smtClean="0"/>
              <a:t>=n</a:t>
            </a:r>
          </a:p>
          <a:p>
            <a:r>
              <a:rPr lang="es-ES_tradnl" dirty="0" smtClean="0"/>
              <a:t>Grupos consonánticos no habituales en nuestra lengua: </a:t>
            </a:r>
            <a:r>
              <a:rPr lang="el-GR" dirty="0" smtClean="0"/>
              <a:t>πν, κτ</a:t>
            </a:r>
          </a:p>
        </p:txBody>
      </p:sp>
    </p:spTree>
    <p:extLst>
      <p:ext uri="{BB962C8B-B14F-4D97-AF65-F5344CB8AC3E}">
        <p14:creationId xmlns:p14="http://schemas.microsoft.com/office/powerpoint/2010/main" val="17577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Tres acentos:</a:t>
            </a:r>
          </a:p>
          <a:p>
            <a:pPr lvl="1"/>
            <a:r>
              <a:rPr lang="es-ES_tradnl" dirty="0" smtClean="0"/>
              <a:t>Agudo (´)</a:t>
            </a:r>
          </a:p>
          <a:p>
            <a:pPr lvl="1"/>
            <a:r>
              <a:rPr lang="es-ES_tradnl" dirty="0" smtClean="0"/>
              <a:t>Grave (`)</a:t>
            </a:r>
          </a:p>
          <a:p>
            <a:pPr lvl="1"/>
            <a:r>
              <a:rPr lang="es-ES_tradnl" dirty="0" smtClean="0"/>
              <a:t>Circunflejo (</a:t>
            </a:r>
            <a:r>
              <a:rPr lang="el-GR" dirty="0" smtClean="0"/>
              <a:t>~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Marcas llamadas espíritus:</a:t>
            </a:r>
          </a:p>
          <a:p>
            <a:pPr lvl="1"/>
            <a:r>
              <a:rPr lang="es-ES_tradnl" dirty="0" smtClean="0"/>
              <a:t>Signos con forma de medialuna </a:t>
            </a:r>
          </a:p>
          <a:p>
            <a:pPr lvl="1"/>
            <a:r>
              <a:rPr lang="es-ES_tradnl" dirty="0" smtClean="0"/>
              <a:t>Al comienzo de la palabra</a:t>
            </a:r>
            <a:r>
              <a:rPr lang="es-ES_tradnl" dirty="0"/>
              <a:t> </a:t>
            </a:r>
            <a:r>
              <a:rPr lang="es-ES_tradnl" dirty="0" smtClean="0"/>
              <a:t>si empezaba por vocal</a:t>
            </a:r>
          </a:p>
          <a:p>
            <a:r>
              <a:rPr lang="es-ES_tradnl" dirty="0" smtClean="0"/>
              <a:t>Se leería:</a:t>
            </a:r>
          </a:p>
          <a:p>
            <a:pPr lvl="1"/>
            <a:r>
              <a:rPr lang="es-ES_tradnl" dirty="0" smtClean="0"/>
              <a:t>Como h en inglés</a:t>
            </a:r>
            <a:r>
              <a:rPr lang="el-GR" dirty="0"/>
              <a:t> </a:t>
            </a:r>
            <a:r>
              <a:rPr lang="es-ES_tradnl" dirty="0"/>
              <a:t>(</a:t>
            </a:r>
            <a:r>
              <a:rPr lang="el-GR" dirty="0" smtClean="0"/>
              <a:t>ἁ</a:t>
            </a:r>
            <a:r>
              <a:rPr lang="es-ES_tradnl" dirty="0" smtClean="0"/>
              <a:t>-)</a:t>
            </a:r>
          </a:p>
          <a:p>
            <a:pPr lvl="1"/>
            <a:r>
              <a:rPr lang="es-ES_tradnl" dirty="0" smtClean="0"/>
              <a:t>No se pronuncia como en </a:t>
            </a:r>
            <a:r>
              <a:rPr lang="el-GR" dirty="0" smtClean="0"/>
              <a:t>ὰ</a:t>
            </a:r>
            <a:endParaRPr lang="es-ES_tradnl" dirty="0" smtClean="0"/>
          </a:p>
          <a:p>
            <a:r>
              <a:rPr lang="es-ES_tradnl" dirty="0" smtClean="0"/>
              <a:t>En mayúsculas ni espíritus ni acentos</a:t>
            </a:r>
          </a:p>
        </p:txBody>
      </p:sp>
    </p:spTree>
    <p:extLst>
      <p:ext uri="{BB962C8B-B14F-4D97-AF65-F5344CB8AC3E}">
        <p14:creationId xmlns:p14="http://schemas.microsoft.com/office/powerpoint/2010/main" val="14627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380</Words>
  <Application>Microsoft Office PowerPoint</Application>
  <PresentationFormat>Presentación en pantalla (4:3)</PresentationFormat>
  <Paragraphs>132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AcademicPresentation2</vt:lpstr>
      <vt:lpstr>El alfabeto griego</vt:lpstr>
      <vt:lpstr>Presentación de PowerPoint</vt:lpstr>
      <vt:lpstr>Presentación de PowerPoint</vt:lpstr>
      <vt:lpstr>Alfabeto griego</vt:lpstr>
      <vt:lpstr>Presentación de PowerPoint</vt:lpstr>
      <vt:lpstr>Las claves de escritura y pronunciación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2018-05-09T12:15:06Z</dcterms:created>
  <dcterms:modified xsi:type="dcterms:W3CDTF">2018-05-16T17:30:16Z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