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82" r:id="rId13"/>
    <p:sldId id="283" r:id="rId14"/>
    <p:sldId id="269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0" r:id="rId23"/>
    <p:sldId id="285" r:id="rId24"/>
    <p:sldId id="279" r:id="rId25"/>
    <p:sldId id="280" r:id="rId26"/>
    <p:sldId id="281" r:id="rId27"/>
    <p:sldId id="284" r:id="rId28"/>
    <p:sldId id="286" r:id="rId29"/>
    <p:sldId id="288" r:id="rId30"/>
    <p:sldId id="289" r:id="rId31"/>
    <p:sldId id="290" r:id="rId32"/>
    <p:sldId id="291" r:id="rId33"/>
    <p:sldId id="292" r:id="rId34"/>
    <p:sldId id="293" r:id="rId35"/>
    <p:sldId id="294" r:id="rId36"/>
  </p:sldIdLst>
  <p:sldSz cx="9144000" cy="6858000" type="screen4x3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4E43FD-339A-47BA-A5C0-8CF71FCC3CF7}" type="datetimeFigureOut">
              <a:rPr lang="es-ES_tradnl" smtClean="0"/>
              <a:t>14/11/2017</a:t>
            </a:fld>
            <a:endParaRPr lang="es-ES_tradn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07F982-2EC1-43BA-88D3-D65082C1D721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9597209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_tradnl" dirty="0" err="1" smtClean="0"/>
              <a:t>ó</a:t>
            </a:r>
            <a:endParaRPr lang="es-ES_tradn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07F982-2EC1-43BA-88D3-D65082C1D721}" type="slidenum">
              <a:rPr lang="es-ES_tradnl" smtClean="0"/>
              <a:t>16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0873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A3C3CAB5-A46F-4B7C-8D1E-C7F58C48AC33}" type="datetimeFigureOut">
              <a:rPr lang="es-ES_tradnl" smtClean="0"/>
              <a:t>14/11/2017</a:t>
            </a:fld>
            <a:endParaRPr lang="es-ES_tradnl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ES_tradnl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DECB219-492B-4A31-873B-297833FAA5BA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CAB5-A46F-4B7C-8D1E-C7F58C48AC33}" type="datetimeFigureOut">
              <a:rPr lang="es-ES_tradnl" smtClean="0"/>
              <a:t>14/11/2017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CB219-492B-4A31-873B-297833FAA5BA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CAB5-A46F-4B7C-8D1E-C7F58C48AC33}" type="datetimeFigureOut">
              <a:rPr lang="es-ES_tradnl" smtClean="0"/>
              <a:t>14/11/2017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CB219-492B-4A31-873B-297833FAA5BA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A3C3CAB5-A46F-4B7C-8D1E-C7F58C48AC33}" type="datetimeFigureOut">
              <a:rPr lang="es-ES_tradnl" smtClean="0"/>
              <a:t>14/11/2017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CB219-492B-4A31-873B-297833FAA5BA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A3C3CAB5-A46F-4B7C-8D1E-C7F58C48AC33}" type="datetimeFigureOut">
              <a:rPr lang="es-ES_tradnl" smtClean="0"/>
              <a:t>14/11/2017</a:t>
            </a:fld>
            <a:endParaRPr lang="es-ES_tradn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ES_tradn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0DECB219-492B-4A31-873B-297833FAA5BA}" type="slidenum">
              <a:rPr lang="es-ES_tradnl" smtClean="0"/>
              <a:t>‹Nº›</a:t>
            </a:fld>
            <a:endParaRPr lang="es-ES_tradnl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3C3CAB5-A46F-4B7C-8D1E-C7F58C48AC33}" type="datetimeFigureOut">
              <a:rPr lang="es-ES_tradnl" smtClean="0"/>
              <a:t>14/11/2017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DECB219-492B-4A31-873B-297833FAA5BA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A3C3CAB5-A46F-4B7C-8D1E-C7F58C48AC33}" type="datetimeFigureOut">
              <a:rPr lang="es-ES_tradnl" smtClean="0"/>
              <a:t>14/11/2017</a:t>
            </a:fld>
            <a:endParaRPr lang="es-ES_tradn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ES_tradn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0DECB219-492B-4A31-873B-297833FAA5BA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CAB5-A46F-4B7C-8D1E-C7F58C48AC33}" type="datetimeFigureOut">
              <a:rPr lang="es-ES_tradnl" smtClean="0"/>
              <a:t>14/11/2017</a:t>
            </a:fld>
            <a:endParaRPr lang="es-ES_tradn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CB219-492B-4A31-873B-297833FAA5BA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A3C3CAB5-A46F-4B7C-8D1E-C7F58C48AC33}" type="datetimeFigureOut">
              <a:rPr lang="es-ES_tradnl" smtClean="0"/>
              <a:t>14/11/2017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ES_tradn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0DECB219-492B-4A31-873B-297833FAA5BA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3C3CAB5-A46F-4B7C-8D1E-C7F58C48AC33}" type="datetimeFigureOut">
              <a:rPr lang="es-ES_tradnl" smtClean="0"/>
              <a:t>14/11/2017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0DECB219-492B-4A31-873B-297833FAA5BA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3C3CAB5-A46F-4B7C-8D1E-C7F58C48AC33}" type="datetimeFigureOut">
              <a:rPr lang="es-ES_tradnl" smtClean="0"/>
              <a:t>14/11/2017</a:t>
            </a:fld>
            <a:endParaRPr lang="es-ES_tradn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ES_tradn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0DECB219-492B-4A31-873B-297833FAA5BA}" type="slidenum">
              <a:rPr lang="es-ES_tradnl" smtClean="0"/>
              <a:t>‹Nº›</a:t>
            </a:fld>
            <a:endParaRPr lang="es-ES_trad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3C3CAB5-A46F-4B7C-8D1E-C7F58C48AC33}" type="datetimeFigureOut">
              <a:rPr lang="es-ES_tradnl" smtClean="0"/>
              <a:t>14/11/2017</a:t>
            </a:fld>
            <a:endParaRPr lang="es-ES_tradn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ES_tradnl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DECB219-492B-4A31-873B-297833FAA5BA}" type="slidenum">
              <a:rPr lang="es-ES_tradnl" smtClean="0"/>
              <a:t>‹Nº›</a:t>
            </a:fld>
            <a:endParaRPr lang="es-ES_tradn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Los conflictos bélicos</a:t>
            </a:r>
            <a:endParaRPr lang="es-ES_tradnl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31657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Vencedora: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Atenas.</a:t>
            </a:r>
          </a:p>
          <a:p>
            <a:r>
              <a:rPr lang="es-ES_tradnl" dirty="0" smtClean="0"/>
              <a:t>Ganó sin apenas ayuda de otros estados.</a:t>
            </a:r>
          </a:p>
          <a:p>
            <a:pPr lvl="1"/>
            <a:r>
              <a:rPr lang="es-ES_tradnl" dirty="0" smtClean="0"/>
              <a:t>Confianza en sí misma</a:t>
            </a:r>
          </a:p>
          <a:p>
            <a:pPr lvl="2"/>
            <a:r>
              <a:rPr lang="es-ES_tradnl" dirty="0" smtClean="0"/>
              <a:t>En su capacidad</a:t>
            </a:r>
          </a:p>
          <a:p>
            <a:pPr lvl="2"/>
            <a:r>
              <a:rPr lang="es-ES_tradnl" dirty="0" smtClean="0"/>
              <a:t>En sus instituciones.</a:t>
            </a:r>
          </a:p>
          <a:p>
            <a:pPr lvl="2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284082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Maratón y los juegos olímpicos.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 smtClean="0"/>
              <a:t>Pag</a:t>
            </a:r>
            <a:r>
              <a:rPr lang="es-ES_tradnl" dirty="0" smtClean="0"/>
              <a:t>. 28. ejercicio 30.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17460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724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80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64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111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Batalla de las Termópilas.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480 a. C.</a:t>
            </a:r>
          </a:p>
          <a:p>
            <a:r>
              <a:rPr lang="es-ES_tradnl" dirty="0" smtClean="0"/>
              <a:t>Griegos guiados por rey espartano Leónidas con 300 espartanos.</a:t>
            </a:r>
          </a:p>
          <a:p>
            <a:r>
              <a:rPr lang="es-ES_tradnl" dirty="0" smtClean="0"/>
              <a:t>Enfrentan a los persas de </a:t>
            </a:r>
            <a:r>
              <a:rPr lang="es-ES_tradnl" dirty="0" err="1" smtClean="0"/>
              <a:t>Jerjes</a:t>
            </a:r>
            <a:r>
              <a:rPr lang="es-ES_tradnl" dirty="0" smtClean="0"/>
              <a:t>, hijo de Darío I.</a:t>
            </a:r>
          </a:p>
          <a:p>
            <a:r>
              <a:rPr lang="es-ES_tradnl" dirty="0" smtClean="0"/>
              <a:t>Lugar: desfiladero de las Termópilas.</a:t>
            </a:r>
          </a:p>
          <a:p>
            <a:r>
              <a:rPr lang="es-ES_tradnl" dirty="0" smtClean="0"/>
              <a:t>Griegos derrotados.</a:t>
            </a:r>
          </a:p>
          <a:p>
            <a:r>
              <a:rPr lang="es-ES_tradnl" dirty="0" smtClean="0"/>
              <a:t> inspiración de la resistencia griega.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26642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Preparativos 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Persas: movimiento sincronizado: tierra y mar.</a:t>
            </a:r>
          </a:p>
          <a:p>
            <a:r>
              <a:rPr lang="es-ES_tradnl" dirty="0" smtClean="0"/>
              <a:t>Griegos: plan estratégico: coordinar el combate por mar y tierra.</a:t>
            </a:r>
          </a:p>
          <a:p>
            <a:r>
              <a:rPr lang="es-ES_tradnl" dirty="0" smtClean="0"/>
              <a:t>Doble línea:</a:t>
            </a:r>
          </a:p>
          <a:p>
            <a:pPr lvl="1"/>
            <a:r>
              <a:rPr lang="es-ES_tradnl" dirty="0" smtClean="0"/>
              <a:t>Termópilas por tierra y </a:t>
            </a:r>
            <a:r>
              <a:rPr lang="es-ES_tradnl" dirty="0" err="1" smtClean="0"/>
              <a:t>Artemisión</a:t>
            </a:r>
            <a:r>
              <a:rPr lang="es-ES_tradnl" dirty="0" smtClean="0"/>
              <a:t> por mar.</a:t>
            </a:r>
          </a:p>
          <a:p>
            <a:pPr lvl="1"/>
            <a:r>
              <a:rPr lang="es-ES_tradnl" dirty="0" smtClean="0"/>
              <a:t>Istmo de Corinto y Salamina.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57217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Quien estaba en las Termópilas.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Al mando de Leónidas.</a:t>
            </a:r>
          </a:p>
          <a:p>
            <a:r>
              <a:rPr lang="es-ES_tradnl" dirty="0" smtClean="0"/>
              <a:t>4.000 peloponesios: 300 espartanos.</a:t>
            </a:r>
          </a:p>
          <a:p>
            <a:r>
              <a:rPr lang="es-ES_tradnl" dirty="0" smtClean="0"/>
              <a:t>1.100 beocios</a:t>
            </a:r>
          </a:p>
          <a:p>
            <a:r>
              <a:rPr lang="es-ES_tradnl" dirty="0" smtClean="0"/>
              <a:t>1.000 </a:t>
            </a:r>
            <a:r>
              <a:rPr lang="es-ES_tradnl" dirty="0" err="1" smtClean="0"/>
              <a:t>focidios</a:t>
            </a:r>
            <a:r>
              <a:rPr lang="es-ES_tradnl" dirty="0" smtClean="0"/>
              <a:t>.</a:t>
            </a:r>
          </a:p>
          <a:p>
            <a:r>
              <a:rPr lang="es-ES_tradnl" dirty="0" smtClean="0"/>
              <a:t>Ventaja del desfiladero: pocas fuerzas defensivas podían sujetar a un ejército más numeroso.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066730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Flota griega: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Al mando del espartano </a:t>
            </a:r>
            <a:r>
              <a:rPr lang="es-ES_tradnl" dirty="0" err="1" smtClean="0"/>
              <a:t>Euribiades</a:t>
            </a:r>
            <a:r>
              <a:rPr lang="es-ES_tradnl" dirty="0" smtClean="0"/>
              <a:t>.</a:t>
            </a:r>
          </a:p>
          <a:p>
            <a:r>
              <a:rPr lang="es-ES_tradnl" dirty="0" smtClean="0"/>
              <a:t>Norte de la isla de Eubea.</a:t>
            </a:r>
          </a:p>
          <a:p>
            <a:r>
              <a:rPr lang="es-ES_tradnl" dirty="0" smtClean="0"/>
              <a:t>Mejores puestos.</a:t>
            </a:r>
          </a:p>
          <a:p>
            <a:r>
              <a:rPr lang="es-ES_tradnl" dirty="0" smtClean="0"/>
              <a:t>Vía de escape rápida.</a:t>
            </a:r>
          </a:p>
          <a:p>
            <a:r>
              <a:rPr lang="es-ES_tradnl" dirty="0" smtClean="0"/>
              <a:t>Los persas quedaban expuestos al mar abierto.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6019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>
                <a:effectLst/>
              </a:rPr>
              <a:t>Batalla.</a:t>
            </a:r>
            <a:endParaRPr lang="es-ES_tradnl" dirty="0">
              <a:effectLst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Flota persa: temporal hace que pierdan naves.</a:t>
            </a:r>
          </a:p>
          <a:p>
            <a:r>
              <a:rPr lang="es-ES_tradnl" dirty="0" smtClean="0"/>
              <a:t>En tierra, </a:t>
            </a:r>
            <a:r>
              <a:rPr lang="es-ES_tradnl" dirty="0" err="1" smtClean="0"/>
              <a:t>Jerjes</a:t>
            </a:r>
            <a:r>
              <a:rPr lang="es-ES_tradnl" dirty="0" smtClean="0"/>
              <a:t> está inactivo.</a:t>
            </a:r>
          </a:p>
          <a:p>
            <a:r>
              <a:rPr lang="es-ES_tradnl" dirty="0" smtClean="0"/>
              <a:t>Al quinto día, como ve que están dispuestos a resistir, lanza el ataque.</a:t>
            </a:r>
          </a:p>
          <a:p>
            <a:r>
              <a:rPr lang="es-ES_tradnl" dirty="0" smtClean="0"/>
              <a:t>Medos caen en gran número.</a:t>
            </a:r>
          </a:p>
          <a:p>
            <a:r>
              <a:rPr lang="es-ES_tradnl" dirty="0" err="1" smtClean="0"/>
              <a:t>Jerjes</a:t>
            </a:r>
            <a:r>
              <a:rPr lang="es-ES_tradnl" dirty="0" smtClean="0"/>
              <a:t> sustituye a los soldados por los Inmortales.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524006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>
                <a:effectLst/>
              </a:rPr>
              <a:t>Traición </a:t>
            </a:r>
            <a:endParaRPr lang="es-ES_tradnl" dirty="0">
              <a:effectLst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Traidor: </a:t>
            </a:r>
            <a:r>
              <a:rPr lang="es-ES_tradnl" dirty="0" err="1" smtClean="0"/>
              <a:t>Epialtes</a:t>
            </a:r>
            <a:r>
              <a:rPr lang="es-ES_tradnl" dirty="0" smtClean="0"/>
              <a:t>.</a:t>
            </a:r>
          </a:p>
          <a:p>
            <a:r>
              <a:rPr lang="es-ES_tradnl" dirty="0" smtClean="0"/>
              <a:t>Muestra camino a través de la montaña que llevaba hasta la retaguardia.</a:t>
            </a:r>
          </a:p>
          <a:p>
            <a:r>
              <a:rPr lang="es-ES_tradnl" dirty="0" smtClean="0"/>
              <a:t>Griegos rodeados.</a:t>
            </a:r>
          </a:p>
          <a:p>
            <a:r>
              <a:rPr lang="es-ES_tradnl" dirty="0" smtClean="0"/>
              <a:t>Leónidas despide a los aliados.</a:t>
            </a:r>
          </a:p>
          <a:p>
            <a:r>
              <a:rPr lang="es-ES_tradnl" dirty="0" smtClean="0"/>
              <a:t>Él se quedó con 300 espartanos y voluntarios beocios.</a:t>
            </a:r>
          </a:p>
          <a:p>
            <a:pPr lvl="1"/>
            <a:r>
              <a:rPr lang="es-ES_tradnl" dirty="0" smtClean="0"/>
              <a:t>Cubrir retirada. 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516858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Dos conflictos  bélicos</a:t>
            </a:r>
            <a:endParaRPr lang="es-ES_tradnl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Guerras médicas:</a:t>
            </a:r>
          </a:p>
          <a:p>
            <a:pPr lvl="1"/>
            <a:r>
              <a:rPr lang="es-ES_tradnl" dirty="0" smtClean="0"/>
              <a:t>Contra los persas (en Grecia, los persas eran llamados medos)</a:t>
            </a:r>
          </a:p>
          <a:p>
            <a:pPr lvl="1"/>
            <a:r>
              <a:rPr lang="es-ES_tradnl" dirty="0" smtClean="0"/>
              <a:t>Atenas y Esparta se unen.</a:t>
            </a:r>
          </a:p>
          <a:p>
            <a:r>
              <a:rPr lang="es-ES_tradnl" dirty="0" smtClean="0"/>
              <a:t>Guerra del Peloponeso:</a:t>
            </a:r>
          </a:p>
          <a:p>
            <a:pPr lvl="1"/>
            <a:r>
              <a:rPr lang="es-ES_tradnl" dirty="0" smtClean="0"/>
              <a:t>Se enfrentan Atenas y Esparta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95049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4320480" cy="4392488"/>
          </a:xfrm>
        </p:spPr>
      </p:pic>
      <p:sp>
        <p:nvSpPr>
          <p:cNvPr id="6" name="5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64008" indent="0">
              <a:buNone/>
            </a:pPr>
            <a:r>
              <a:rPr lang="es-ES_tradnl" dirty="0" smtClean="0"/>
              <a:t>Extranjero, anuncia a los lacedemonios que aquí yacemos obedientes a lo que nos dijeron.</a:t>
            </a:r>
          </a:p>
          <a:p>
            <a:pPr marL="64008" indent="0">
              <a:buNone/>
            </a:pPr>
            <a:r>
              <a:rPr lang="es-ES_tradnl" dirty="0" smtClean="0"/>
              <a:t>(Heródoto, VII, 228).</a:t>
            </a:r>
          </a:p>
          <a:p>
            <a:pPr marL="64008" indent="0">
              <a:buNone/>
            </a:pP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61368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969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Muestra de carácter de </a:t>
            </a:r>
            <a:r>
              <a:rPr lang="es-ES_tradnl" dirty="0" err="1" smtClean="0"/>
              <a:t>Jerjes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ES_tradnl" dirty="0" smtClean="0"/>
              <a:t>Paso del Helesponto, tendió dos puentes de barcas.</a:t>
            </a:r>
          </a:p>
          <a:p>
            <a:r>
              <a:rPr lang="es-ES_tradnl" dirty="0" smtClean="0"/>
              <a:t>Una tempestad destruyó el puente.</a:t>
            </a:r>
          </a:p>
          <a:p>
            <a:r>
              <a:rPr lang="es-ES_tradnl" dirty="0" err="1" smtClean="0"/>
              <a:t>Jerjes</a:t>
            </a:r>
            <a:r>
              <a:rPr lang="es-ES_tradnl" dirty="0" smtClean="0"/>
              <a:t>, enfurecido, mandó azotar el mar y lanzó unos grilletes</a:t>
            </a:r>
          </a:p>
          <a:p>
            <a:r>
              <a:rPr lang="es-ES_tradnl" dirty="0" smtClean="0"/>
              <a:t>&lt;&lt;Olas amargas, tu dueño y señor es quien os inflige este castigo, ya que </a:t>
            </a:r>
            <a:r>
              <a:rPr lang="es-ES_tradnl" smtClean="0"/>
              <a:t>le  </a:t>
            </a:r>
            <a:r>
              <a:rPr lang="es-ES_tradnl" dirty="0" smtClean="0"/>
              <a:t>habéis ofendido injustamente sin haber recibido de él mal alguno. Quieras o no, el gran rey </a:t>
            </a:r>
            <a:r>
              <a:rPr lang="es-ES_tradnl" dirty="0" err="1" smtClean="0"/>
              <a:t>Jerjes</a:t>
            </a:r>
            <a:r>
              <a:rPr lang="es-ES_tradnl" dirty="0" smtClean="0"/>
              <a:t> te surcará&gt;&gt;.</a:t>
            </a:r>
          </a:p>
        </p:txBody>
      </p:sp>
    </p:spTree>
    <p:extLst>
      <p:ext uri="{BB962C8B-B14F-4D97-AF65-F5344CB8AC3E}">
        <p14:creationId xmlns:p14="http://schemas.microsoft.com/office/powerpoint/2010/main" val="127205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Trabaja con el texto: los trescientos espartanos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72000"/>
          </a:xfrm>
        </p:spPr>
        <p:txBody>
          <a:bodyPr/>
          <a:lstStyle/>
          <a:p>
            <a:r>
              <a:rPr lang="es-ES_tradnl" dirty="0" smtClean="0"/>
              <a:t>Ej. 29</a:t>
            </a:r>
          </a:p>
          <a:p>
            <a:r>
              <a:rPr lang="es-ES_tradnl" dirty="0" smtClean="0"/>
              <a:t>Ej. 31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79220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La batalla de Salamina.</a:t>
            </a:r>
            <a:br>
              <a:rPr lang="es-ES_tradnl" dirty="0" smtClean="0"/>
            </a:b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480 a. C.</a:t>
            </a:r>
          </a:p>
          <a:p>
            <a:r>
              <a:rPr lang="es-ES_tradnl" dirty="0" smtClean="0"/>
              <a:t>Persas entran en Atenas.</a:t>
            </a:r>
          </a:p>
          <a:p>
            <a:r>
              <a:rPr lang="es-ES_tradnl" dirty="0" smtClean="0"/>
              <a:t>Arrasan la acrópolis.</a:t>
            </a:r>
          </a:p>
          <a:p>
            <a:r>
              <a:rPr lang="es-ES_tradnl" dirty="0" smtClean="0"/>
              <a:t>Atenienses: </a:t>
            </a:r>
          </a:p>
          <a:p>
            <a:pPr lvl="1"/>
            <a:r>
              <a:rPr lang="es-ES_tradnl" dirty="0"/>
              <a:t>Construido flota.</a:t>
            </a:r>
          </a:p>
          <a:p>
            <a:pPr lvl="1"/>
            <a:r>
              <a:rPr lang="es-ES_tradnl" dirty="0"/>
              <a:t>Escapado de la ciudad</a:t>
            </a:r>
            <a:r>
              <a:rPr lang="es-ES_tradnl" dirty="0" smtClean="0"/>
              <a:t>.</a:t>
            </a:r>
          </a:p>
          <a:p>
            <a:r>
              <a:rPr lang="es-ES_tradnl" dirty="0" smtClean="0"/>
              <a:t>Tendieron emboscada a la flota persa.</a:t>
            </a:r>
          </a:p>
          <a:p>
            <a:pPr lvl="1"/>
            <a:r>
              <a:rPr lang="es-ES_tradnl" dirty="0" smtClean="0"/>
              <a:t>Derrotaron definitivamente a los persas.</a:t>
            </a:r>
          </a:p>
          <a:p>
            <a:pPr lvl="1"/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27360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Emboscada.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Griegos atrajeron a la flota enemiga hacia el estrecho.</a:t>
            </a:r>
          </a:p>
          <a:p>
            <a:r>
              <a:rPr lang="es-ES_tradnl" dirty="0" smtClean="0"/>
              <a:t>Las naves persas se molestaron entre ellas.</a:t>
            </a:r>
          </a:p>
          <a:p>
            <a:r>
              <a:rPr lang="es-ES_tradnl" dirty="0" smtClean="0"/>
              <a:t>Los griegos los rodeaban en círculo.</a:t>
            </a:r>
          </a:p>
          <a:p>
            <a:r>
              <a:rPr lang="es-ES_tradnl" dirty="0" smtClean="0"/>
              <a:t>Griegos pierden 40 naves.</a:t>
            </a:r>
          </a:p>
          <a:p>
            <a:r>
              <a:rPr lang="es-ES_tradnl" dirty="0" smtClean="0"/>
              <a:t>Persas pierden más de 200 naves.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3095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Estas guerras ocasionan:</a:t>
            </a:r>
          </a:p>
          <a:p>
            <a:pPr lvl="1"/>
            <a:r>
              <a:rPr lang="es-ES_tradnl" dirty="0" smtClean="0"/>
              <a:t>Refuerzo de sentimiento de pueblo unido con vínculo de sangre, lengua y cultura.</a:t>
            </a:r>
          </a:p>
          <a:p>
            <a:pPr lvl="1"/>
            <a:r>
              <a:rPr lang="es-ES_tradnl" dirty="0" smtClean="0"/>
              <a:t>Pero siguen vigentes el odio al vecino.</a:t>
            </a:r>
          </a:p>
          <a:p>
            <a:endParaRPr lang="es-ES_tradnl" dirty="0" smtClean="0"/>
          </a:p>
        </p:txBody>
      </p:sp>
    </p:spTree>
    <p:extLst>
      <p:ext uri="{BB962C8B-B14F-4D97-AF65-F5344CB8AC3E}">
        <p14:creationId xmlns:p14="http://schemas.microsoft.com/office/powerpoint/2010/main" val="165992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3739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660"/>
            <a:ext cx="9144000" cy="6784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51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Guerra del Peloponeso.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431-404 a. C.</a:t>
            </a:r>
          </a:p>
          <a:p>
            <a:r>
              <a:rPr lang="es-ES_tradnl" dirty="0" smtClean="0"/>
              <a:t>Causa: hegemonía de Grecia.</a:t>
            </a:r>
          </a:p>
          <a:p>
            <a:r>
              <a:rPr lang="es-ES_tradnl" dirty="0" smtClean="0"/>
              <a:t>Quienes: Atenas y Esparta.</a:t>
            </a:r>
          </a:p>
          <a:p>
            <a:pPr lvl="1"/>
            <a:r>
              <a:rPr lang="es-ES_tradnl" dirty="0" smtClean="0"/>
              <a:t>Junto con sus aliados.</a:t>
            </a:r>
          </a:p>
          <a:p>
            <a:r>
              <a:rPr lang="es-ES_tradnl" dirty="0" smtClean="0"/>
              <a:t>Dos estilos diferentes de vida</a:t>
            </a:r>
          </a:p>
          <a:p>
            <a:pPr lvl="1"/>
            <a:r>
              <a:rPr lang="es-ES_tradnl" dirty="0" smtClean="0"/>
              <a:t>Atenienses: poderosa flota.</a:t>
            </a:r>
          </a:p>
          <a:p>
            <a:pPr lvl="1"/>
            <a:r>
              <a:rPr lang="es-ES_tradnl" dirty="0" smtClean="0"/>
              <a:t>Esparta: gran ejército terrestre.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973991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Guerras médicas (490-467)</a:t>
            </a:r>
            <a:endParaRPr lang="es-ES_tradnl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6792"/>
            <a:ext cx="9144000" cy="5301208"/>
          </a:xfrm>
        </p:spPr>
      </p:pic>
    </p:spTree>
    <p:extLst>
      <p:ext uri="{BB962C8B-B14F-4D97-AF65-F5344CB8AC3E}">
        <p14:creationId xmlns:p14="http://schemas.microsoft.com/office/powerpoint/2010/main" val="292373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Líder de Atenas: Pericles.</a:t>
            </a:r>
          </a:p>
          <a:p>
            <a:pPr lvl="1"/>
            <a:r>
              <a:rPr lang="es-ES_tradnl" dirty="0" smtClean="0"/>
              <a:t>Van ganando.</a:t>
            </a:r>
          </a:p>
          <a:p>
            <a:r>
              <a:rPr lang="es-ES_tradnl" dirty="0" smtClean="0"/>
              <a:t>Peste asoló Atenas.</a:t>
            </a:r>
          </a:p>
          <a:p>
            <a:pPr lvl="1"/>
            <a:r>
              <a:rPr lang="es-ES_tradnl" dirty="0" smtClean="0"/>
              <a:t>Muerte de Pericles.</a:t>
            </a:r>
          </a:p>
          <a:p>
            <a:r>
              <a:rPr lang="es-ES_tradnl" smtClean="0"/>
              <a:t>Vencen espartanos.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048992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Consecuencias.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Esparta impone gobierno de los Treinta tiranos.</a:t>
            </a:r>
          </a:p>
          <a:p>
            <a:r>
              <a:rPr lang="es-ES_tradnl" dirty="0" smtClean="0"/>
              <a:t>Acabó temporalmente con la democracia.</a:t>
            </a:r>
          </a:p>
          <a:p>
            <a:r>
              <a:rPr lang="es-ES_tradnl" b="1" dirty="0" smtClean="0"/>
              <a:t>Oligarquía: </a:t>
            </a:r>
            <a:r>
              <a:rPr lang="es-ES_tradnl" dirty="0" smtClean="0"/>
              <a:t>menos de un año.</a:t>
            </a:r>
          </a:p>
          <a:p>
            <a:pPr lvl="1"/>
            <a:r>
              <a:rPr lang="es-ES_tradnl" dirty="0" smtClean="0"/>
              <a:t>Poder sin límites.</a:t>
            </a:r>
          </a:p>
          <a:p>
            <a:pPr lvl="1"/>
            <a:r>
              <a:rPr lang="es-ES_tradnl" dirty="0" smtClean="0"/>
              <a:t>Nefastas consecuencias para la población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81606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Guerra narrada por </a:t>
            </a:r>
            <a:r>
              <a:rPr lang="es-ES_tradnl" dirty="0" err="1" smtClean="0"/>
              <a:t>Tucídides</a:t>
            </a:r>
            <a:r>
              <a:rPr lang="es-ES_tradnl" dirty="0" smtClean="0"/>
              <a:t>.</a:t>
            </a:r>
          </a:p>
          <a:p>
            <a:r>
              <a:rPr lang="es-ES_tradnl" dirty="0" smtClean="0"/>
              <a:t>Causa:  crecimiento de poder ateniense.</a:t>
            </a:r>
          </a:p>
          <a:p>
            <a:r>
              <a:rPr lang="es-ES_tradnl" dirty="0" smtClean="0"/>
              <a:t>Oligarquía de los treinta tiranos:</a:t>
            </a:r>
          </a:p>
          <a:p>
            <a:pPr lvl="1"/>
            <a:r>
              <a:rPr lang="es-ES_tradnl" dirty="0" smtClean="0"/>
              <a:t>Régimen encabezado por 30 individuos contrarios a la democracia </a:t>
            </a:r>
          </a:p>
          <a:p>
            <a:pPr lvl="1"/>
            <a:r>
              <a:rPr lang="es-ES_tradnl" dirty="0" smtClean="0"/>
              <a:t>Partidarios de una posición de alianza y subordinación a Esparta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69492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Encargados de revisar las leyes</a:t>
            </a:r>
          </a:p>
          <a:p>
            <a:r>
              <a:rPr lang="es-ES_tradnl" dirty="0" smtClean="0"/>
              <a:t>Redactar una constitución semejante a los padres.</a:t>
            </a:r>
          </a:p>
          <a:p>
            <a:r>
              <a:rPr lang="es-ES_tradnl" dirty="0" smtClean="0"/>
              <a:t>Poder sin límites.</a:t>
            </a:r>
          </a:p>
          <a:p>
            <a:r>
              <a:rPr lang="es-ES_tradnl" dirty="0" smtClean="0"/>
              <a:t>Formación del consejo de 500.</a:t>
            </a:r>
          </a:p>
          <a:p>
            <a:pPr lvl="1"/>
            <a:r>
              <a:rPr lang="es-ES_tradnl" dirty="0" smtClean="0"/>
              <a:t>Adictos a los treinta tiranos.</a:t>
            </a:r>
          </a:p>
          <a:p>
            <a:pPr lvl="1"/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91103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Cualquiera de los 30: condenar a muerte sin juicio y confiscar bienes.</a:t>
            </a:r>
          </a:p>
          <a:p>
            <a:r>
              <a:rPr lang="es-ES_tradnl" dirty="0" smtClean="0"/>
              <a:t>Muchos ricos y metecos (extranjeros) muertos.</a:t>
            </a:r>
          </a:p>
          <a:p>
            <a:r>
              <a:rPr lang="es-ES_tradnl" dirty="0" smtClean="0"/>
              <a:t>Exiliados se rebelan </a:t>
            </a:r>
          </a:p>
          <a:p>
            <a:r>
              <a:rPr lang="es-ES_tradnl" dirty="0" smtClean="0"/>
              <a:t>Los tiranos buscaron sitio seguro.</a:t>
            </a:r>
          </a:p>
          <a:p>
            <a:r>
              <a:rPr lang="es-ES_tradnl" dirty="0" smtClean="0"/>
              <a:t>Tras luchas, devuelven los bienes confiscados.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560132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err="1" smtClean="0"/>
              <a:t>Pag</a:t>
            </a:r>
            <a:r>
              <a:rPr lang="es-ES_tradnl" dirty="0" smtClean="0"/>
              <a:t>. 28 ejercicio 32</a:t>
            </a:r>
          </a:p>
          <a:p>
            <a:r>
              <a:rPr lang="es-ES_tradnl" dirty="0" err="1" smtClean="0"/>
              <a:t>Pag</a:t>
            </a:r>
            <a:r>
              <a:rPr lang="es-ES_tradnl" dirty="0" smtClean="0"/>
              <a:t>. 28 ejercicio 33</a:t>
            </a:r>
          </a:p>
          <a:p>
            <a:r>
              <a:rPr lang="es-ES_tradnl" dirty="0" err="1" smtClean="0"/>
              <a:t>Pag</a:t>
            </a:r>
            <a:r>
              <a:rPr lang="es-ES_tradnl" dirty="0" smtClean="0"/>
              <a:t>. 28. </a:t>
            </a:r>
            <a:r>
              <a:rPr lang="es-ES_tradnl" smtClean="0"/>
              <a:t>ejercicio 35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95241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¡Los persas!¡Los persas!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Contacto Grecia-Oriente fue fructífero.</a:t>
            </a:r>
          </a:p>
          <a:p>
            <a:r>
              <a:rPr lang="es-ES_tradnl" dirty="0" smtClean="0"/>
              <a:t>Comienzos S. V a. C.:  roces por el poder.</a:t>
            </a:r>
          </a:p>
          <a:p>
            <a:r>
              <a:rPr lang="es-ES_tradnl" dirty="0" smtClean="0"/>
              <a:t>Darío I, rey de Persia, miras en conquista de Grecia.</a:t>
            </a:r>
          </a:p>
          <a:p>
            <a:r>
              <a:rPr lang="es-ES_tradnl" dirty="0" smtClean="0"/>
              <a:t>Enfrentamientos narrados por Heródoto.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3187849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Causas 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Ciudades griegas de Asia Menor pagaban un tributo a los persas.</a:t>
            </a:r>
          </a:p>
          <a:p>
            <a:r>
              <a:rPr lang="es-ES_tradnl" dirty="0" smtClean="0"/>
              <a:t>Tiranía </a:t>
            </a:r>
          </a:p>
          <a:p>
            <a:r>
              <a:rPr lang="es-ES_tradnl" dirty="0" smtClean="0"/>
              <a:t>Política: fuerzas democráticas </a:t>
            </a:r>
          </a:p>
          <a:p>
            <a:pPr lvl="1"/>
            <a:r>
              <a:rPr lang="es-ES_tradnl" dirty="0" smtClean="0"/>
              <a:t>Tirar tiranía</a:t>
            </a:r>
          </a:p>
          <a:p>
            <a:r>
              <a:rPr lang="es-ES_tradnl" dirty="0" smtClean="0"/>
              <a:t>Hombre griego: autonomía e independencia</a:t>
            </a:r>
          </a:p>
          <a:p>
            <a:endParaRPr lang="es-ES_tradnl" dirty="0" smtClean="0"/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96096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>
                <a:effectLst/>
              </a:rPr>
              <a:t>Piden ayuda</a:t>
            </a:r>
            <a:endParaRPr lang="es-ES_tradnl" dirty="0">
              <a:effectLst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Esparta: no. </a:t>
            </a:r>
          </a:p>
          <a:p>
            <a:pPr lvl="1"/>
            <a:r>
              <a:rPr lang="es-ES_tradnl" dirty="0" smtClean="0"/>
              <a:t>Preparativos guerra con </a:t>
            </a:r>
            <a:r>
              <a:rPr lang="es-ES_tradnl" dirty="0" err="1" smtClean="0"/>
              <a:t>Argo</a:t>
            </a:r>
            <a:r>
              <a:rPr lang="es-ES_tradnl" dirty="0" smtClean="0"/>
              <a:t>.</a:t>
            </a:r>
          </a:p>
          <a:p>
            <a:r>
              <a:rPr lang="es-ES_tradnl" dirty="0" smtClean="0"/>
              <a:t>Atenas sí</a:t>
            </a:r>
          </a:p>
          <a:p>
            <a:pPr lvl="1"/>
            <a:r>
              <a:rPr lang="es-ES_tradnl" dirty="0"/>
              <a:t>Desconfianza de cualquier control persa.</a:t>
            </a:r>
          </a:p>
          <a:p>
            <a:pPr lvl="1"/>
            <a:r>
              <a:rPr lang="es-ES_tradnl" dirty="0"/>
              <a:t>Temen regreso de Hipias, un tirano exiliado en </a:t>
            </a:r>
            <a:r>
              <a:rPr lang="es-ES_tradnl" dirty="0" smtClean="0"/>
              <a:t>Persia.</a:t>
            </a:r>
          </a:p>
          <a:p>
            <a:r>
              <a:rPr lang="es-ES_tradnl" dirty="0" smtClean="0"/>
              <a:t>Pierden los griegos. </a:t>
            </a:r>
          </a:p>
        </p:txBody>
      </p:sp>
    </p:spTree>
    <p:extLst>
      <p:ext uri="{BB962C8B-B14F-4D97-AF65-F5344CB8AC3E}">
        <p14:creationId xmlns:p14="http://schemas.microsoft.com/office/powerpoint/2010/main" val="3794241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/>
              <a:t>Batalla de Maratón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490 a. C. </a:t>
            </a:r>
          </a:p>
          <a:p>
            <a:r>
              <a:rPr lang="es-ES_tradnl" dirty="0" smtClean="0"/>
              <a:t>Persas exigen a las ciudades griegas tierra y agua como señal de sumisión.</a:t>
            </a:r>
          </a:p>
          <a:p>
            <a:pPr lvl="1"/>
            <a:r>
              <a:rPr lang="es-ES_tradnl" dirty="0" smtClean="0"/>
              <a:t>Atenas, Esparta: se niegan.</a:t>
            </a:r>
          </a:p>
          <a:p>
            <a:pPr lvl="2"/>
            <a:r>
              <a:rPr lang="es-ES_tradnl" dirty="0" smtClean="0"/>
              <a:t>Asesinan a los heraldos.</a:t>
            </a:r>
          </a:p>
          <a:p>
            <a:pPr lvl="1"/>
            <a:r>
              <a:rPr lang="es-ES_tradnl" dirty="0" smtClean="0"/>
              <a:t>Platea se niega.</a:t>
            </a:r>
          </a:p>
          <a:p>
            <a:pPr lvl="1"/>
            <a:r>
              <a:rPr lang="es-ES_tradnl" dirty="0" err="1" smtClean="0"/>
              <a:t>Egina</a:t>
            </a:r>
            <a:r>
              <a:rPr lang="es-ES_tradnl" dirty="0" smtClean="0"/>
              <a:t> y otras aceptaron la sumisión.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956726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Objetivo de los Persas</a:t>
            </a:r>
            <a:endParaRPr lang="es-ES_tradnl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Destruir Atenas y </a:t>
            </a:r>
            <a:r>
              <a:rPr lang="es-ES_tradnl" dirty="0" err="1" smtClean="0"/>
              <a:t>Eretria</a:t>
            </a:r>
            <a:endParaRPr lang="es-ES_tradnl" dirty="0" smtClean="0"/>
          </a:p>
          <a:p>
            <a:r>
              <a:rPr lang="es-ES_tradnl" dirty="0" smtClean="0"/>
              <a:t>Venganza por el apoyo a Jonia</a:t>
            </a:r>
          </a:p>
          <a:p>
            <a:r>
              <a:rPr lang="es-ES_tradnl" dirty="0" smtClean="0"/>
              <a:t>Septiembre 490: Persas desembarcan en Maratón.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295083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_tradnl" dirty="0" smtClean="0">
                <a:effectLst/>
              </a:rPr>
              <a:t>Antes de la batalla</a:t>
            </a:r>
            <a:endParaRPr lang="es-ES_tradnl" dirty="0">
              <a:effectLst/>
            </a:endParaRPr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_tradnl" dirty="0" smtClean="0"/>
              <a:t>Atenas envía mensajero a Esparta</a:t>
            </a:r>
          </a:p>
          <a:p>
            <a:pPr lvl="1"/>
            <a:r>
              <a:rPr lang="es-ES_tradnl" dirty="0" smtClean="0"/>
              <a:t>Pedir ayuda.</a:t>
            </a:r>
          </a:p>
          <a:p>
            <a:r>
              <a:rPr lang="es-ES_tradnl" dirty="0" smtClean="0"/>
              <a:t>Esparta está con las fiestas Caneas.</a:t>
            </a:r>
          </a:p>
          <a:p>
            <a:pPr lvl="1"/>
            <a:r>
              <a:rPr lang="es-ES_tradnl" dirty="0" smtClean="0"/>
              <a:t>Irán cuando acaben las fiestas.</a:t>
            </a:r>
          </a:p>
          <a:p>
            <a:r>
              <a:rPr lang="es-ES_tradnl" dirty="0" smtClean="0"/>
              <a:t>Llegan cuando ya ha acabado todo.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421055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3701</TotalTime>
  <Words>963</Words>
  <Application>Microsoft Office PowerPoint</Application>
  <PresentationFormat>Presentación en pantalla (4:3)</PresentationFormat>
  <Paragraphs>156</Paragraphs>
  <Slides>35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6" baseType="lpstr">
      <vt:lpstr>Brío</vt:lpstr>
      <vt:lpstr>Los conflictos bélicos</vt:lpstr>
      <vt:lpstr>Dos conflictos  bélicos</vt:lpstr>
      <vt:lpstr>Guerras médicas (490-467)</vt:lpstr>
      <vt:lpstr>¡Los persas!¡Los persas!</vt:lpstr>
      <vt:lpstr>Causas </vt:lpstr>
      <vt:lpstr>Piden ayuda</vt:lpstr>
      <vt:lpstr>Batalla de Maratón</vt:lpstr>
      <vt:lpstr>Objetivo de los Persas</vt:lpstr>
      <vt:lpstr>Antes de la batalla</vt:lpstr>
      <vt:lpstr>Vencedora:</vt:lpstr>
      <vt:lpstr>Maratón y los juegos olímpicos.</vt:lpstr>
      <vt:lpstr>Presentación de PowerPoint</vt:lpstr>
      <vt:lpstr>Presentación de PowerPoint</vt:lpstr>
      <vt:lpstr>Batalla de las Termópilas.</vt:lpstr>
      <vt:lpstr>Preparativos </vt:lpstr>
      <vt:lpstr>Quien estaba en las Termópilas.</vt:lpstr>
      <vt:lpstr>Flota griega:</vt:lpstr>
      <vt:lpstr>Batalla.</vt:lpstr>
      <vt:lpstr>Traición </vt:lpstr>
      <vt:lpstr>Presentación de PowerPoint</vt:lpstr>
      <vt:lpstr>Presentación de PowerPoint</vt:lpstr>
      <vt:lpstr>Muestra de carácter de Jerjes</vt:lpstr>
      <vt:lpstr>Trabaja con el texto: los trescientos espartanos</vt:lpstr>
      <vt:lpstr>La batalla de Salamina. </vt:lpstr>
      <vt:lpstr>Emboscada.</vt:lpstr>
      <vt:lpstr>Presentación de PowerPoint</vt:lpstr>
      <vt:lpstr>Presentación de PowerPoint</vt:lpstr>
      <vt:lpstr>Presentación de PowerPoint</vt:lpstr>
      <vt:lpstr>Guerra del Peloponeso.</vt:lpstr>
      <vt:lpstr>Presentación de PowerPoint</vt:lpstr>
      <vt:lpstr>Consecuencias.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Los conflictos bélicos</dc:title>
  <dc:creator>Maria</dc:creator>
  <cp:lastModifiedBy>Maria</cp:lastModifiedBy>
  <cp:revision>28</cp:revision>
  <dcterms:created xsi:type="dcterms:W3CDTF">2017-10-30T08:04:58Z</dcterms:created>
  <dcterms:modified xsi:type="dcterms:W3CDTF">2017-11-14T19:47:35Z</dcterms:modified>
</cp:coreProperties>
</file>